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0" r:id="rId3"/>
    <p:sldId id="261" r:id="rId4"/>
    <p:sldId id="264" r:id="rId5"/>
    <p:sldId id="265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3EA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ZA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A40E6F-28ED-4DD6-9E54-7F18245DF75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175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3175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</p:grpSp>
      <p:sp>
        <p:nvSpPr>
          <p:cNvPr id="3178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ZA"/>
          </a:p>
        </p:txBody>
      </p:sp>
      <p:pic>
        <p:nvPicPr>
          <p:cNvPr id="31785" name="Picture 4" descr="my ma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3357563"/>
            <a:ext cx="26670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7451725" y="6308725"/>
            <a:ext cx="14398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ZA" sz="1200"/>
              <a:t>© Vera Castleman</a:t>
            </a:r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F2555-0BF4-4861-8D25-FFC93F62CD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B7E7F-A2FE-40F1-ACC9-4C0E4BB16A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720B856-FA5D-47BC-A36E-FBCB2BC47E1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84542-6F7E-4962-AE5C-94863C4D16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C7353-3697-4C59-8F52-2778270491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FA5BE-523B-4C0D-A4D0-632B93907C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6E34D-7C55-4695-9D4F-3C6F593097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F59F5-855A-4BB1-9BD4-A278A8E347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8FBF6-7E8D-435A-8FF6-442FF7089E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0B824-D944-4802-AD86-F90ECB2B8EC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48853-E455-4CD3-8AA1-5CB29D7030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ZA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CD78899-60EB-4723-B9BD-52490DB08737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072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</p:grpSp>
      <p:pic>
        <p:nvPicPr>
          <p:cNvPr id="30760" name="Picture 40" descr="my man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83550" y="5516563"/>
            <a:ext cx="1060450" cy="1117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471488"/>
            <a:ext cx="6781800" cy="2133600"/>
          </a:xfrm>
        </p:spPr>
        <p:txBody>
          <a:bodyPr/>
          <a:lstStyle/>
          <a:p>
            <a:r>
              <a:rPr lang="en-US" sz="3600" dirty="0" smtClean="0"/>
              <a:t>Reports</a:t>
            </a:r>
            <a:endParaRPr lang="en-US" sz="360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Grade </a:t>
            </a:r>
            <a:r>
              <a:rPr lang="en-ZA" dirty="0" smtClean="0"/>
              <a:t>11 and 12 </a:t>
            </a:r>
            <a:r>
              <a:rPr lang="en-ZA" dirty="0"/>
              <a:t>CAT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Reports </a:t>
            </a:r>
            <a:endParaRPr lang="en-US" sz="35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Used to present data from a table or a query in printable format</a:t>
            </a:r>
          </a:p>
          <a:p>
            <a:r>
              <a:rPr lang="en-US" dirty="0" smtClean="0"/>
              <a:t>The easiest way to </a:t>
            </a:r>
            <a:r>
              <a:rPr lang="en-ZA" dirty="0" smtClean="0"/>
              <a:t>initialise</a:t>
            </a:r>
            <a:r>
              <a:rPr lang="en-US" dirty="0" smtClean="0"/>
              <a:t> a report is to use a report wizard</a:t>
            </a:r>
          </a:p>
          <a:p>
            <a:r>
              <a:rPr lang="en-US" dirty="0" smtClean="0"/>
              <a:t>Once a basic report is structured you can make changes to suit your application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Headers and Footers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7972452" cy="2214578"/>
          </a:xfrm>
        </p:spPr>
        <p:txBody>
          <a:bodyPr/>
          <a:lstStyle/>
          <a:p>
            <a:r>
              <a:rPr lang="en-ZA" dirty="0" smtClean="0"/>
              <a:t>Page header and footers occur on every page of the printed report.</a:t>
            </a:r>
          </a:p>
          <a:p>
            <a:r>
              <a:rPr lang="en-ZA" dirty="0" smtClean="0"/>
              <a:t>Report headers and footers occur at the beginning and end of the entire report.</a:t>
            </a:r>
          </a:p>
        </p:txBody>
      </p:sp>
      <p:pic>
        <p:nvPicPr>
          <p:cNvPr id="1026" name="Picture 2" descr="C:\Users\vera\Dropbox\Screenshots\Screenshot 2017-10-05 11.18.3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571876"/>
            <a:ext cx="2806276" cy="257176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3500438"/>
            <a:ext cx="507209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ZA" sz="3000" dirty="0" smtClean="0">
                <a:latin typeface="+mn-lt"/>
              </a:rPr>
              <a:t>Right click to activate each if they are not available.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ZA" sz="3000" dirty="0" smtClean="0">
                <a:latin typeface="+mn-lt"/>
              </a:rPr>
              <a:t>Resize by dragging the bottom boundary up or down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Grouping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It is possible to group data entries according to a specific field</a:t>
            </a:r>
          </a:p>
          <a:p>
            <a:r>
              <a:rPr lang="en-ZA" dirty="0" smtClean="0"/>
              <a:t>On the design ribbon choose Group</a:t>
            </a:r>
            <a:br>
              <a:rPr lang="en-ZA" dirty="0" smtClean="0"/>
            </a:br>
            <a:r>
              <a:rPr lang="en-ZA" dirty="0" smtClean="0"/>
              <a:t>and Sort</a:t>
            </a:r>
          </a:p>
          <a:p>
            <a:r>
              <a:rPr lang="en-ZA" dirty="0" smtClean="0"/>
              <a:t>It will display the following at the bottom of the design. Choose Add a group.	</a:t>
            </a:r>
            <a:endParaRPr lang="en-ZA" dirty="0"/>
          </a:p>
        </p:txBody>
      </p:sp>
      <p:pic>
        <p:nvPicPr>
          <p:cNvPr id="1028" name="Picture 4" descr="C:\Users\vera\Dropbox\Screenshots\report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500306"/>
            <a:ext cx="1343025" cy="1076325"/>
          </a:xfrm>
          <a:prstGeom prst="rect">
            <a:avLst/>
          </a:prstGeom>
          <a:noFill/>
        </p:spPr>
      </p:pic>
      <p:pic>
        <p:nvPicPr>
          <p:cNvPr id="1029" name="Picture 5" descr="C:\Users\vera\Dropbox\Screenshots\reports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1" y="4929198"/>
            <a:ext cx="6929486" cy="1035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Grouping (2)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Once you have chosen to add a group this will display at the bottom of the design. You can then build up your groups</a:t>
            </a:r>
            <a:endParaRPr lang="en-ZA" dirty="0"/>
          </a:p>
        </p:txBody>
      </p:sp>
      <p:pic>
        <p:nvPicPr>
          <p:cNvPr id="4" name="Picture 2" descr="C:\Users\vera\Dropbox\Screenshots\reports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876"/>
            <a:ext cx="8421688" cy="15049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46"/>
          </a:xfrm>
        </p:spPr>
        <p:txBody>
          <a:bodyPr/>
          <a:lstStyle/>
          <a:p>
            <a:r>
              <a:rPr lang="en-ZA" dirty="0" smtClean="0"/>
              <a:t>Calculations in Reports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4987941"/>
          </a:xfrm>
        </p:spPr>
        <p:txBody>
          <a:bodyPr/>
          <a:lstStyle/>
          <a:p>
            <a:pPr marL="0" indent="0">
              <a:buNone/>
            </a:pPr>
            <a:r>
              <a:rPr lang="en-ZA" dirty="0" smtClean="0"/>
              <a:t>Calculations in reports start with an </a:t>
            </a: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equal </a:t>
            </a:r>
            <a:r>
              <a:rPr lang="en-ZA" dirty="0" smtClean="0"/>
              <a:t>sign followed by the calculation type. </a:t>
            </a: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The </a:t>
            </a:r>
            <a:r>
              <a:rPr lang="en-ZA" dirty="0" smtClean="0"/>
              <a:t>actual calculation is enclosed in round brackets. If you require a field it is enclosed in square brackets</a:t>
            </a:r>
            <a:r>
              <a:rPr lang="en-ZA" dirty="0" smtClean="0"/>
              <a:t>. </a:t>
            </a:r>
            <a:r>
              <a:rPr lang="en-ZA" dirty="0" smtClean="0"/>
              <a:t>Build them up in an inserted text box.</a:t>
            </a:r>
            <a:endParaRPr lang="en-ZA" dirty="0" smtClean="0"/>
          </a:p>
        </p:txBody>
      </p:sp>
      <p:pic>
        <p:nvPicPr>
          <p:cNvPr id="1027" name="Picture 3" descr="C:\Users\vera\Documents\learning\DB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978350"/>
            <a:ext cx="7572428" cy="2665360"/>
          </a:xfrm>
          <a:prstGeom prst="rect">
            <a:avLst/>
          </a:prstGeom>
          <a:noFill/>
        </p:spPr>
      </p:pic>
      <p:sp>
        <p:nvSpPr>
          <p:cNvPr id="5" name="Explosion 1 4"/>
          <p:cNvSpPr/>
          <p:nvPr/>
        </p:nvSpPr>
        <p:spPr>
          <a:xfrm rot="1952512">
            <a:off x="6176715" y="507696"/>
            <a:ext cx="3143272" cy="157163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rgbClr val="FF0000"/>
                </a:solidFill>
              </a:rPr>
              <a:t>Grade 12 ONLY</a:t>
            </a:r>
            <a:endParaRPr lang="en-Z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Calculations (2)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sz="4400" kern="300" spc="1000" dirty="0" smtClean="0"/>
          </a:p>
          <a:p>
            <a:pPr marL="0" indent="0">
              <a:buNone/>
            </a:pPr>
            <a:endParaRPr lang="en-ZA" sz="4400" kern="300" spc="1000" dirty="0" smtClean="0"/>
          </a:p>
          <a:p>
            <a:pPr marL="0" indent="0">
              <a:buNone/>
            </a:pPr>
            <a:r>
              <a:rPr lang="en-ZA" sz="4400" kern="300" spc="1000" dirty="0" smtClean="0"/>
              <a:t>   </a:t>
            </a:r>
            <a:r>
              <a:rPr lang="en-ZA" sz="4400" kern="300" spc="1000" dirty="0" smtClean="0">
                <a:solidFill>
                  <a:srgbClr val="FF0000"/>
                </a:solidFill>
              </a:rPr>
              <a:t>= Sum([price])</a:t>
            </a:r>
            <a:endParaRPr lang="en-ZA" kern="300" spc="1000" dirty="0">
              <a:solidFill>
                <a:srgbClr val="FF0000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142976" y="1714488"/>
            <a:ext cx="5643602" cy="4390755"/>
            <a:chOff x="1142976" y="1714488"/>
            <a:chExt cx="5643602" cy="4390755"/>
          </a:xfrm>
        </p:grpSpPr>
        <p:grpSp>
          <p:nvGrpSpPr>
            <p:cNvPr id="35" name="Group 34"/>
            <p:cNvGrpSpPr/>
            <p:nvPr/>
          </p:nvGrpSpPr>
          <p:grpSpPr>
            <a:xfrm>
              <a:off x="1142976" y="1714488"/>
              <a:ext cx="5643602" cy="4247879"/>
              <a:chOff x="285720" y="1714488"/>
              <a:chExt cx="5643602" cy="4247879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285720" y="4572008"/>
                <a:ext cx="10935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ZA" sz="2400" dirty="0" smtClean="0"/>
                  <a:t>equals</a:t>
                </a:r>
                <a:endParaRPr lang="en-ZA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357290" y="5500702"/>
                <a:ext cx="14287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ZA" sz="2400" dirty="0" smtClean="0"/>
                  <a:t>function</a:t>
                </a:r>
                <a:endParaRPr lang="en-ZA" dirty="0"/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rot="5400000">
                <a:off x="3644100" y="4856966"/>
                <a:ext cx="1571636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Arrow Connector 4"/>
              <p:cNvCxnSpPr/>
              <p:nvPr/>
            </p:nvCxnSpPr>
            <p:spPr>
              <a:xfrm rot="5400000">
                <a:off x="393671" y="4249743"/>
                <a:ext cx="78581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/>
              <p:nvPr/>
            </p:nvCxnSpPr>
            <p:spPr>
              <a:xfrm rot="5400000">
                <a:off x="1322365" y="4749809"/>
                <a:ext cx="150019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rot="16200000" flipH="1">
                <a:off x="4786314" y="2714620"/>
                <a:ext cx="1357322" cy="21431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rot="5400000">
                <a:off x="2428860" y="2643182"/>
                <a:ext cx="1285884" cy="285752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3143240" y="1714488"/>
                <a:ext cx="278608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ZA" sz="2200" dirty="0" smtClean="0"/>
                  <a:t>Round Brackets</a:t>
                </a:r>
                <a:endParaRPr lang="en-ZA" sz="2200" dirty="0"/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 rot="10800000" flipV="1">
                <a:off x="3213090" y="2928934"/>
                <a:ext cx="644530" cy="642942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rot="16200000" flipH="1">
                <a:off x="4786314" y="3071810"/>
                <a:ext cx="642942" cy="35719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3214678" y="2571744"/>
                <a:ext cx="227177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ZA" sz="2200" dirty="0" smtClean="0"/>
                  <a:t>Square Brackets</a:t>
                </a:r>
                <a:endParaRPr lang="en-ZA" sz="2200" dirty="0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5000628" y="5643578"/>
              <a:ext cx="8572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sz="2400" dirty="0" smtClean="0"/>
                <a:t>field</a:t>
              </a:r>
              <a:endParaRPr lang="en-Z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ching">
  <a:themeElements>
    <a:clrScheme name="cool cat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E2E3EA"/>
      </a:accent1>
      <a:accent2>
        <a:srgbClr val="669999"/>
      </a:accent2>
      <a:accent3>
        <a:srgbClr val="FFFFFF"/>
      </a:accent3>
      <a:accent4>
        <a:srgbClr val="000000"/>
      </a:accent4>
      <a:accent5>
        <a:srgbClr val="EEEFF3"/>
      </a:accent5>
      <a:accent6>
        <a:srgbClr val="5C8A8A"/>
      </a:accent6>
      <a:hlink>
        <a:srgbClr val="204BB6"/>
      </a:hlink>
      <a:folHlink>
        <a:srgbClr val="F33E0D"/>
      </a:folHlink>
    </a:clrScheme>
    <a:fontScheme name="cool c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ol cat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E2E3EA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EEFF3"/>
        </a:accent5>
        <a:accent6>
          <a:srgbClr val="5C8A8A"/>
        </a:accent6>
        <a:hlink>
          <a:srgbClr val="204BB6"/>
        </a:hlink>
        <a:folHlink>
          <a:srgbClr val="F33E0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teaching</Template>
  <TotalTime>81</TotalTime>
  <Words>175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teaching</vt:lpstr>
      <vt:lpstr>Reports</vt:lpstr>
      <vt:lpstr>Reports </vt:lpstr>
      <vt:lpstr>Headers and Footers</vt:lpstr>
      <vt:lpstr>Grouping</vt:lpstr>
      <vt:lpstr>Grouping (2)</vt:lpstr>
      <vt:lpstr>Calculations in Reports</vt:lpstr>
      <vt:lpstr>Calculations (2)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Reports</dc:title>
  <dc:creator>Vera</dc:creator>
  <cp:lastModifiedBy>Vera</cp:lastModifiedBy>
  <cp:revision>13</cp:revision>
  <dcterms:created xsi:type="dcterms:W3CDTF">2017-10-05T09:08:16Z</dcterms:created>
  <dcterms:modified xsi:type="dcterms:W3CDTF">2017-10-06T10:25:21Z</dcterms:modified>
</cp:coreProperties>
</file>