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1" r:id="rId4"/>
    <p:sldId id="258" r:id="rId5"/>
    <p:sldId id="259" r:id="rId6"/>
    <p:sldId id="265" r:id="rId7"/>
    <p:sldId id="260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7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7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 varScale="1">
        <p:scale>
          <a:sx n="65" d="100"/>
          <a:sy n="65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pic>
        <p:nvPicPr>
          <p:cNvPr id="38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sz="1200"/>
              <a:t>© Vera Castleman</a:t>
            </a:r>
            <a:endParaRPr lang="en-US" sz="1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4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91425-8F12-4D75-9283-3C8A56E1B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11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A60FA-373A-4938-8788-F5832D625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5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0C9D-AA6A-4C66-A714-5053E0E4D5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222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3C303-1113-4448-801A-D165E3FE0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41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3A8C9-1423-41D8-9B4F-BE0484D633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78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2AB58-54D2-40EA-95E7-D97936685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28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EC9BB-E4DD-4E65-A0F4-6DBCABC36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61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2466C-036A-4C62-B66C-0F7C3A7A2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66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6442A-2237-42DA-9D84-C0A22126B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53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65AD0-0416-45E9-AA7F-25AC2EE9C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34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6F9D5-8AB8-4E0A-9195-58ED38E91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02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FE68B-3D70-4004-B030-EE242AF9E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18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F88299F-CA52-4CA2-BA9D-DDF7D40C40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</p:grpSp>
      <p:pic>
        <p:nvPicPr>
          <p:cNvPr id="1033" name="Picture 40" descr="my man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microsoft.com/office/2007/relationships/hdphoto" Target="../media/hdphoto7.wdp"/><Relationship Id="rId7" Type="http://schemas.microsoft.com/office/2007/relationships/hdphoto" Target="../media/hdphoto9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07/relationships/hdphoto" Target="../media/hdphoto8.wdp"/><Relationship Id="rId4" Type="http://schemas.openxmlformats.org/officeDocument/2006/relationships/image" Target="../media/image13.jpeg"/><Relationship Id="rId9" Type="http://schemas.microsoft.com/office/2007/relationships/hdphoto" Target="../media/hdphoto10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1.wdp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2.wdp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3.wdp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computerhope.com/issues/chspace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Booting%20up.pptx" TargetMode="External"/><Relationship Id="rId3" Type="http://schemas.openxmlformats.org/officeDocument/2006/relationships/hyperlink" Target="Internet%20grade%2012.ppt" TargetMode="External"/><Relationship Id="rId7" Type="http://schemas.openxmlformats.org/officeDocument/2006/relationships/hyperlink" Target="Software%20grade%2012.ppt" TargetMode="External"/><Relationship Id="rId2" Type="http://schemas.openxmlformats.org/officeDocument/2006/relationships/hyperlink" Target="Electronic%20Communication%20Grade%2012.pp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Social%20Implications%20grade%2012.ppt" TargetMode="External"/><Relationship Id="rId5" Type="http://schemas.openxmlformats.org/officeDocument/2006/relationships/hyperlink" Target="Threats%20grade%2012.ppt" TargetMode="External"/><Relationship Id="rId4" Type="http://schemas.openxmlformats.org/officeDocument/2006/relationships/hyperlink" Target="Networks%20Grade%2012.ppt" TargetMode="External"/><Relationship Id="rId9" Type="http://schemas.openxmlformats.org/officeDocument/2006/relationships/hyperlink" Target="Computer%20Systems.ppt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xtadvisor.com/" TargetMode="External"/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pedia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6.xml"/><Relationship Id="rId7" Type="http://schemas.openxmlformats.org/officeDocument/2006/relationships/slide" Target="slide2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13" Type="http://schemas.microsoft.com/office/2007/relationships/hdphoto" Target="../media/hdphoto6.wdp"/><Relationship Id="rId3" Type="http://schemas.microsoft.com/office/2007/relationships/hdphoto" Target="../media/hdphoto2.wdp"/><Relationship Id="rId7" Type="http://schemas.openxmlformats.org/officeDocument/2006/relationships/image" Target="../media/image8.jpeg"/><Relationship Id="rId12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11" Type="http://schemas.microsoft.com/office/2007/relationships/hdphoto" Target="../media/hdphoto5.wdp"/><Relationship Id="rId5" Type="http://schemas.openxmlformats.org/officeDocument/2006/relationships/image" Target="../media/image7.jpeg"/><Relationship Id="rId10" Type="http://schemas.openxmlformats.org/officeDocument/2006/relationships/image" Target="../media/image10.jpeg"/><Relationship Id="rId4" Type="http://schemas.openxmlformats.org/officeDocument/2006/relationships/image" Target="../media/image6.jpg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ZA" altLang="en-US" dirty="0" smtClean="0"/>
              <a:t>Hardware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Grade 12 CAT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Input – Scanners - Types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Flatbed scanners – outmoded now</a:t>
            </a:r>
          </a:p>
          <a:p>
            <a:r>
              <a:rPr lang="en-ZA" dirty="0" smtClean="0"/>
              <a:t>Handheld scanners (usually used to read bar codes)</a:t>
            </a:r>
          </a:p>
          <a:p>
            <a:r>
              <a:rPr lang="en-ZA" dirty="0" smtClean="0"/>
              <a:t>Multifunction printers have an inbuilt scanner/copier (MFP)</a:t>
            </a:r>
          </a:p>
          <a:p>
            <a:r>
              <a:rPr lang="en-ZA" dirty="0" smtClean="0"/>
              <a:t>A card reader scans a magnetic strip on a credit card, buying card etc.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326" y="5018809"/>
            <a:ext cx="1374098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94" y="1320511"/>
            <a:ext cx="1361661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055" y="2667000"/>
            <a:ext cx="914400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898" y="3380509"/>
            <a:ext cx="95180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00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173162"/>
          </a:xfrm>
        </p:spPr>
        <p:txBody>
          <a:bodyPr/>
          <a:lstStyle/>
          <a:p>
            <a:r>
              <a:rPr lang="en-ZA" dirty="0" smtClean="0"/>
              <a:t>Input – Scanners - Operation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r>
              <a:rPr lang="en-ZA" dirty="0" smtClean="0"/>
              <a:t>Most scanners can scan in two modes – either as a </a:t>
            </a:r>
          </a:p>
          <a:p>
            <a:pPr lvl="1"/>
            <a:r>
              <a:rPr lang="en-ZA" dirty="0" smtClean="0"/>
              <a:t>pdf file – this is for typed documents. These can usually not be edited but the text can usually be copied and pasted into a Word Document. It is usually possible to add pages so that a document’s pages can be saved as one file.</a:t>
            </a:r>
          </a:p>
          <a:p>
            <a:pPr lvl="1"/>
            <a:r>
              <a:rPr lang="en-ZA" dirty="0" smtClean="0"/>
              <a:t>Jpg or gif or </a:t>
            </a:r>
            <a:r>
              <a:rPr lang="en-ZA" dirty="0" err="1" smtClean="0"/>
              <a:t>png</a:t>
            </a:r>
            <a:r>
              <a:rPr lang="en-ZA" dirty="0" smtClean="0"/>
              <a:t> or other picture format.</a:t>
            </a:r>
          </a:p>
          <a:p>
            <a:r>
              <a:rPr lang="en-ZA" dirty="0" smtClean="0"/>
              <a:t>Optical Character Recognition (OCR) is a 3</a:t>
            </a:r>
            <a:r>
              <a:rPr lang="en-ZA" baseline="30000" dirty="0" smtClean="0"/>
              <a:t>rd</a:t>
            </a:r>
            <a:r>
              <a:rPr lang="en-ZA" dirty="0" smtClean="0"/>
              <a:t> mode. This often produces editable text.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230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ZA" dirty="0" smtClean="0"/>
              <a:t>Input - Voice Recognition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ZA" dirty="0" smtClean="0"/>
              <a:t>Often called “speech to text”</a:t>
            </a:r>
          </a:p>
          <a:p>
            <a:r>
              <a:rPr lang="en-ZA" dirty="0" smtClean="0"/>
              <a:t>Enables hands free computer usage</a:t>
            </a:r>
          </a:p>
          <a:p>
            <a:r>
              <a:rPr lang="en-ZA" dirty="0" smtClean="0"/>
              <a:t>A huge advantage for some disabilities</a:t>
            </a:r>
          </a:p>
          <a:p>
            <a:r>
              <a:rPr lang="en-ZA" dirty="0" smtClean="0"/>
              <a:t>Many vocational areas are using software to </a:t>
            </a:r>
            <a:r>
              <a:rPr lang="en-ZA" dirty="0" err="1" smtClean="0"/>
              <a:t>faciltate</a:t>
            </a:r>
            <a:r>
              <a:rPr lang="en-ZA" dirty="0" smtClean="0"/>
              <a:t> speech recognition:</a:t>
            </a:r>
          </a:p>
          <a:p>
            <a:pPr lvl="1"/>
            <a:r>
              <a:rPr lang="en-ZA" dirty="0" smtClean="0"/>
              <a:t>Military</a:t>
            </a:r>
          </a:p>
          <a:p>
            <a:pPr lvl="1"/>
            <a:r>
              <a:rPr lang="en-ZA" dirty="0" smtClean="0"/>
              <a:t>Education</a:t>
            </a:r>
          </a:p>
          <a:p>
            <a:pPr lvl="1"/>
            <a:r>
              <a:rPr lang="en-ZA" dirty="0" smtClean="0"/>
              <a:t>Medical</a:t>
            </a:r>
          </a:p>
          <a:p>
            <a:pPr marL="0" indent="0">
              <a:buNone/>
            </a:pPr>
            <a:r>
              <a:rPr lang="en-ZA" dirty="0" smtClean="0"/>
              <a:t>…to name a few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5582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2238"/>
            <a:ext cx="7848600" cy="1295400"/>
          </a:xfrm>
        </p:spPr>
        <p:txBody>
          <a:bodyPr/>
          <a:lstStyle/>
          <a:p>
            <a:r>
              <a:rPr lang="en-ZA" dirty="0" smtClean="0"/>
              <a:t>Input – Smart Speakers/Phones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Can be connected to many things (Internet of things) like your garage door, </a:t>
            </a:r>
            <a:r>
              <a:rPr lang="en-ZA" dirty="0" err="1" smtClean="0"/>
              <a:t>aircon</a:t>
            </a:r>
            <a:r>
              <a:rPr lang="en-ZA" dirty="0" smtClean="0"/>
              <a:t> unit.</a:t>
            </a:r>
          </a:p>
          <a:p>
            <a:r>
              <a:rPr lang="en-ZA" dirty="0" smtClean="0"/>
              <a:t>Examples are Google Home and Amazon Echo.</a:t>
            </a:r>
          </a:p>
          <a:p>
            <a:r>
              <a:rPr lang="en-ZA" dirty="0" smtClean="0"/>
              <a:t>Apple are working on a Siri based speaker which may incorporate facial recognition.</a:t>
            </a:r>
          </a:p>
          <a:p>
            <a:r>
              <a:rPr lang="en-ZA" dirty="0" smtClean="0"/>
              <a:t>Cell phones use Siri (Apple), Cortana (Microsoft) and </a:t>
            </a:r>
            <a:r>
              <a:rPr lang="en-ZA" dirty="0" err="1" smtClean="0"/>
              <a:t>Vlingo</a:t>
            </a:r>
            <a:r>
              <a:rPr lang="en-ZA" dirty="0" smtClean="0"/>
              <a:t> (android) to name a few</a:t>
            </a:r>
          </a:p>
          <a:p>
            <a:endParaRPr lang="en-ZA" dirty="0"/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304800" y="6248400"/>
            <a:ext cx="1981200" cy="4572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962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Output – Printers - types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Ink Jet – sprays ink onto the page</a:t>
            </a:r>
          </a:p>
          <a:p>
            <a:r>
              <a:rPr lang="en-ZA" dirty="0" smtClean="0"/>
              <a:t>Laser – works like a copier – uses toner</a:t>
            </a:r>
          </a:p>
          <a:p>
            <a:r>
              <a:rPr lang="en-ZA" dirty="0" smtClean="0"/>
              <a:t>LED – similar to laser – uses diodes rather than toner</a:t>
            </a:r>
          </a:p>
          <a:p>
            <a:r>
              <a:rPr lang="en-ZA" dirty="0" smtClean="0"/>
              <a:t>Thermal – works on heat </a:t>
            </a:r>
          </a:p>
          <a:p>
            <a:r>
              <a:rPr lang="en-ZA" dirty="0" smtClean="0"/>
              <a:t>Dye Sublimation – uses dye to transfer the image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74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Output – Ink Jet Printer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High quality print and graphics (300 dpi or more)</a:t>
            </a:r>
          </a:p>
          <a:p>
            <a:r>
              <a:rPr lang="en-ZA" dirty="0" smtClean="0"/>
              <a:t>Cheaper than laser</a:t>
            </a:r>
          </a:p>
          <a:p>
            <a:r>
              <a:rPr lang="en-ZA" dirty="0" smtClean="0"/>
              <a:t>Slower than laser</a:t>
            </a:r>
          </a:p>
          <a:p>
            <a:r>
              <a:rPr lang="en-ZA" dirty="0" smtClean="0"/>
              <a:t>Cost per page is generally higher than laser so used in situations where output is small</a:t>
            </a:r>
          </a:p>
          <a:p>
            <a:r>
              <a:rPr lang="en-ZA" dirty="0" smtClean="0"/>
              <a:t>Mostly used at home or in SOHO situations</a:t>
            </a:r>
          </a:p>
          <a:p>
            <a:endParaRPr lang="en-ZA" dirty="0" smtClean="0"/>
          </a:p>
          <a:p>
            <a:endParaRPr lang="en-Z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978" y="5334000"/>
            <a:ext cx="1600200" cy="11783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362200"/>
            <a:ext cx="1595308" cy="106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0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Output – Laser printers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Fast and fairly economical for big runs so is popular for businesses</a:t>
            </a:r>
          </a:p>
          <a:p>
            <a:r>
              <a:rPr lang="en-ZA" dirty="0" smtClean="0"/>
              <a:t>Laser makes an imprint on the drum which passes over the toner. The paper passes over the drum and a page is printed.</a:t>
            </a:r>
          </a:p>
          <a:p>
            <a:r>
              <a:rPr lang="en-ZA" dirty="0" smtClean="0"/>
              <a:t>Printing quality is at least 300dpi but generally more.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5786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ZA" dirty="0" smtClean="0"/>
              <a:t>Output – LED printers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ZA" dirty="0" smtClean="0"/>
              <a:t>Similar to a laser printer but it is light instead of laser but…</a:t>
            </a:r>
          </a:p>
          <a:p>
            <a:pPr lvl="1"/>
            <a:r>
              <a:rPr lang="en-ZA" dirty="0" smtClean="0"/>
              <a:t>It has less moving parts</a:t>
            </a:r>
          </a:p>
          <a:p>
            <a:pPr lvl="1"/>
            <a:r>
              <a:rPr lang="en-ZA" dirty="0" smtClean="0"/>
              <a:t>It is lighter </a:t>
            </a:r>
          </a:p>
          <a:p>
            <a:pPr lvl="1"/>
            <a:r>
              <a:rPr lang="en-ZA" dirty="0" smtClean="0"/>
              <a:t>Usually has a faster print rate</a:t>
            </a:r>
          </a:p>
          <a:p>
            <a:r>
              <a:rPr lang="en-ZA" dirty="0" smtClean="0"/>
              <a:t>LED </a:t>
            </a:r>
            <a:r>
              <a:rPr lang="en-ZA" dirty="0" smtClean="0">
                <a:sym typeface="Wingdings" panose="05000000000000000000" pitchFamily="2" charset="2"/>
              </a:rPr>
              <a:t> Light Emitting Diode</a:t>
            </a:r>
            <a:endParaRPr lang="en-ZA" dirty="0" smtClean="0"/>
          </a:p>
          <a:p>
            <a:pPr lvl="1"/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114800"/>
            <a:ext cx="60960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7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Output – LCD printers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These are also similar to the laser and LED printers but …</a:t>
            </a:r>
          </a:p>
          <a:p>
            <a:pPr lvl="1"/>
            <a:r>
              <a:rPr lang="en-ZA" dirty="0" smtClean="0"/>
              <a:t>Use light which is shone through an LCD panel to create the image on the drum</a:t>
            </a:r>
          </a:p>
          <a:p>
            <a:pPr lvl="1"/>
            <a:r>
              <a:rPr lang="en-ZA" dirty="0" smtClean="0"/>
              <a:t>It produces a print that is similar in quality to the other two</a:t>
            </a:r>
          </a:p>
          <a:p>
            <a:r>
              <a:rPr lang="en-ZA" dirty="0" smtClean="0"/>
              <a:t>LCD </a:t>
            </a:r>
            <a:r>
              <a:rPr lang="en-ZA" dirty="0" smtClean="0">
                <a:sym typeface="Wingdings" panose="05000000000000000000" pitchFamily="2" charset="2"/>
              </a:rPr>
              <a:t> Liquid Crystal Display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09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Output – Thermal Printers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This printer uses thermal (heat sensitive) paper.</a:t>
            </a:r>
          </a:p>
          <a:p>
            <a:r>
              <a:rPr lang="en-ZA" dirty="0" smtClean="0"/>
              <a:t>It uses heated pins which will imprint on the heat sensitive paper.</a:t>
            </a:r>
          </a:p>
          <a:p>
            <a:r>
              <a:rPr lang="en-ZA" dirty="0" smtClean="0"/>
              <a:t>The print quality is not very good and can fade over time.</a:t>
            </a:r>
          </a:p>
          <a:p>
            <a:r>
              <a:rPr lang="en-ZA" dirty="0" smtClean="0"/>
              <a:t>Cash registers and ATMs generally use these printers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24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Model of a computer system</a:t>
            </a:r>
            <a:endParaRPr lang="en-ZA" dirty="0"/>
          </a:p>
        </p:txBody>
      </p:sp>
      <p:grpSp>
        <p:nvGrpSpPr>
          <p:cNvPr id="4" name="Group 3"/>
          <p:cNvGrpSpPr/>
          <p:nvPr/>
        </p:nvGrpSpPr>
        <p:grpSpPr>
          <a:xfrm>
            <a:off x="962735" y="2117090"/>
            <a:ext cx="6893024" cy="3714618"/>
            <a:chOff x="83850" y="0"/>
            <a:chExt cx="4641115" cy="2547196"/>
          </a:xfrm>
        </p:grpSpPr>
        <p:sp>
          <p:nvSpPr>
            <p:cNvPr id="5" name="TextBox 3"/>
            <p:cNvSpPr txBox="1"/>
            <p:nvPr/>
          </p:nvSpPr>
          <p:spPr>
            <a:xfrm>
              <a:off x="83850" y="1134093"/>
              <a:ext cx="354230" cy="1899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ZA" sz="1200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Input</a:t>
              </a:r>
              <a:endParaRPr lang="en-ZA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789709" y="1318161"/>
              <a:ext cx="64802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999573" y="0"/>
              <a:ext cx="468637" cy="1899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ZA" sz="1200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storage</a:t>
              </a:r>
              <a:endParaRPr lang="en-ZA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13531" y="1157844"/>
              <a:ext cx="411434" cy="1899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ZA" sz="1200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output</a:t>
              </a:r>
              <a:endParaRPr lang="en-ZA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00144" y="1157844"/>
              <a:ext cx="622978" cy="1899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ZA" sz="1200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processing</a:t>
              </a:r>
              <a:endParaRPr lang="en-ZA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241964" y="1318161"/>
              <a:ext cx="64802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>
              <a:off x="1908948" y="739239"/>
              <a:ext cx="6477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7"/>
            <p:cNvSpPr txBox="1"/>
            <p:nvPr/>
          </p:nvSpPr>
          <p:spPr>
            <a:xfrm>
              <a:off x="1798174" y="2357252"/>
              <a:ext cx="818334" cy="1899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ZA" sz="1200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communication</a:t>
              </a:r>
              <a:endParaRPr lang="en-ZA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1879270" y="1897083"/>
              <a:ext cx="6477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1854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2238"/>
            <a:ext cx="8229600" cy="1295400"/>
          </a:xfrm>
        </p:spPr>
        <p:txBody>
          <a:bodyPr/>
          <a:lstStyle/>
          <a:p>
            <a:r>
              <a:rPr lang="en-ZA" dirty="0" smtClean="0"/>
              <a:t>Output – Dye-sublimation printers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ZA" dirty="0" smtClean="0"/>
              <a:t>These are sometimes called Dye-diffusion printers</a:t>
            </a:r>
          </a:p>
          <a:p>
            <a:pPr>
              <a:spcAft>
                <a:spcPts val="1800"/>
              </a:spcAft>
            </a:pPr>
            <a:r>
              <a:rPr lang="en-ZA" dirty="0" smtClean="0"/>
              <a:t>They are used to print on fabric, plastic and paper.</a:t>
            </a:r>
          </a:p>
          <a:p>
            <a:pPr>
              <a:spcAft>
                <a:spcPts val="1800"/>
              </a:spcAft>
            </a:pPr>
            <a:r>
              <a:rPr lang="en-ZA" dirty="0" smtClean="0"/>
              <a:t>They are used in the processing of ID cards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56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Output – 3D Printers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Used to create models of almost anything.</a:t>
            </a:r>
          </a:p>
          <a:p>
            <a:r>
              <a:rPr lang="en-ZA" dirty="0" smtClean="0"/>
              <a:t>They put layers of plastic (or other material) to match a predefined shape.</a:t>
            </a:r>
          </a:p>
          <a:p>
            <a:r>
              <a:rPr lang="en-ZA" dirty="0" smtClean="0"/>
              <a:t>They are becoming more commonplace.</a:t>
            </a:r>
          </a:p>
          <a:p>
            <a:r>
              <a:rPr lang="en-ZA" dirty="0" smtClean="0"/>
              <a:t>People are exploring the fun side of modelling.</a:t>
            </a:r>
          </a:p>
          <a:p>
            <a:r>
              <a:rPr lang="en-ZA" dirty="0" smtClean="0"/>
              <a:t>They are experimentally being used in many areas of the medical field with great success.</a:t>
            </a:r>
            <a:endParaRPr lang="en-ZA" dirty="0"/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304800" y="6172200"/>
            <a:ext cx="1447800" cy="4572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79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Primary Storage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It is essential memory that is housed inside the computer. </a:t>
            </a:r>
          </a:p>
          <a:p>
            <a:r>
              <a:rPr lang="en-ZA" dirty="0" smtClean="0"/>
              <a:t>ROM is memory stored on chips that teaches the computer how to do things. Memory is retained when the computer is switched off.</a:t>
            </a:r>
            <a:endParaRPr lang="en-ZA" dirty="0"/>
          </a:p>
          <a:p>
            <a:r>
              <a:rPr lang="en-ZA" dirty="0" smtClean="0"/>
              <a:t>RAM is volatile. It is short term storage. Active programs and our data are stored on RAM. The speed of a computer is affected by the size of RAM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518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Secondary Storage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ZA" dirty="0" smtClean="0"/>
              <a:t>This is external, removable storage.</a:t>
            </a:r>
          </a:p>
          <a:p>
            <a:pPr>
              <a:spcAft>
                <a:spcPts val="600"/>
              </a:spcAft>
            </a:pPr>
            <a:r>
              <a:rPr lang="en-ZA" dirty="0" smtClean="0"/>
              <a:t>Examples are USB, CD, DVD and external hard drive.</a:t>
            </a:r>
          </a:p>
          <a:p>
            <a:pPr>
              <a:spcAft>
                <a:spcPts val="600"/>
              </a:spcAft>
            </a:pPr>
            <a:r>
              <a:rPr lang="en-ZA" dirty="0" smtClean="0"/>
              <a:t>CD’s and DVD’s are becoming obsolete.</a:t>
            </a:r>
          </a:p>
          <a:p>
            <a:pPr>
              <a:spcAft>
                <a:spcPts val="600"/>
              </a:spcAft>
            </a:pPr>
            <a:r>
              <a:rPr lang="en-ZA" dirty="0" smtClean="0"/>
              <a:t>Cloud storage is becoming very popular with many firms specialising in it. The most well known one is Dropbox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2542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54864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>
                <a:hlinkClick r:id="rId2"/>
              </a:rPr>
              <a:t>www.computerhope.com/issues/chspace.htm</a:t>
            </a:r>
            <a:r>
              <a:rPr lang="en-ZA" dirty="0" smtClean="0"/>
              <a:t> </a:t>
            </a:r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30" y="990600"/>
            <a:ext cx="7727676" cy="4114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24200" y="5152798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For more detail see:</a:t>
            </a:r>
            <a:endParaRPr lang="en-ZA" dirty="0"/>
          </a:p>
        </p:txBody>
      </p:sp>
      <p:sp>
        <p:nvSpPr>
          <p:cNvPr id="7" name="Action Button: Back or Previous 6">
            <a:hlinkClick r:id="rId4" action="ppaction://hlinksldjump" highlightClick="1"/>
          </p:cNvPr>
          <p:cNvSpPr/>
          <p:nvPr/>
        </p:nvSpPr>
        <p:spPr>
          <a:xfrm>
            <a:off x="318930" y="6248400"/>
            <a:ext cx="2043270" cy="4572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Communication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Communication </a:t>
            </a:r>
            <a:r>
              <a:rPr lang="en-ZA" dirty="0" smtClean="0">
                <a:sym typeface="Wingdings" panose="05000000000000000000" pitchFamily="2" charset="2"/>
              </a:rPr>
              <a:t> </a:t>
            </a:r>
            <a:r>
              <a:rPr lang="en-ZA" dirty="0" smtClean="0"/>
              <a:t>the sending and receiving of information from one computer to another.</a:t>
            </a:r>
          </a:p>
          <a:p>
            <a:r>
              <a:rPr lang="en-ZA" dirty="0" smtClean="0"/>
              <a:t>Done via cards, cables and/or specialised hardware.</a:t>
            </a:r>
          </a:p>
          <a:p>
            <a:r>
              <a:rPr lang="en-ZA" dirty="0" smtClean="0"/>
              <a:t>Software enables the device to work with all the other equipment.</a:t>
            </a:r>
          </a:p>
          <a:p>
            <a:r>
              <a:rPr lang="en-ZA" dirty="0" smtClean="0"/>
              <a:t>Software sets up a system of protocols called handshaking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4394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Other shows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ZA" sz="2000" kern="1200" dirty="0" smtClean="0"/>
              <a:t>Theory</a:t>
            </a:r>
            <a:endParaRPr lang="en-ZA" sz="2000" kern="1200" dirty="0" smtClean="0">
              <a:hlinkClick r:id="rId2" action="ppaction://hlinkpres?slideindex=1&amp;slidetitle="/>
            </a:endParaRPr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kern="1200" dirty="0" smtClean="0">
                <a:hlinkClick r:id="rId2" action="ppaction://hlinkpres?slideindex=1&amp;slidetitle="/>
              </a:rPr>
              <a:t>Communication</a:t>
            </a:r>
            <a:endParaRPr lang="en-ZA" sz="2000" dirty="0">
              <a:hlinkClick r:id="rId3" action="ppaction://hlinkpres?slideindex=1&amp;slidetitle="/>
            </a:endParaRPr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>
                <a:hlinkClick r:id="rId3" action="ppaction://hlinkpres?slideindex=1&amp;slidetitle="/>
              </a:rPr>
              <a:t>Internet</a:t>
            </a:r>
            <a:endParaRPr lang="en-ZA" sz="2000" dirty="0"/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>
                <a:hlinkClick r:id="rId4" action="ppaction://hlinkpres?slideindex=1&amp;slidetitle="/>
              </a:rPr>
              <a:t>Networks</a:t>
            </a:r>
            <a:endParaRPr lang="en-ZA" sz="2000" dirty="0"/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>
                <a:hlinkClick r:id="rId5" action="ppaction://hlinkpres?slideindex=1&amp;slidetitle="/>
              </a:rPr>
              <a:t>Threats</a:t>
            </a:r>
            <a:endParaRPr lang="en-ZA" sz="2000" dirty="0"/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>
                <a:hlinkClick r:id="rId6" action="ppaction://hlinkpres?slideindex=1&amp;slidetitle="/>
              </a:rPr>
              <a:t>Social </a:t>
            </a:r>
            <a:r>
              <a:rPr lang="en-ZA" sz="2000" dirty="0" smtClean="0">
                <a:hlinkClick r:id="rId6" action="ppaction://hlinkpres?slideindex=1&amp;slidetitle="/>
              </a:rPr>
              <a:t>Implications</a:t>
            </a:r>
            <a:endParaRPr lang="en-ZA" sz="2000" dirty="0" smtClean="0"/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 smtClean="0">
                <a:hlinkClick r:id="rId7" action="ppaction://hlinkpres?slideindex=1&amp;slidetitle="/>
              </a:rPr>
              <a:t>Software</a:t>
            </a:r>
            <a:endParaRPr lang="en-ZA" sz="2000" dirty="0" smtClean="0"/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 smtClean="0">
                <a:hlinkClick r:id="rId8" action="ppaction://hlinkpres?slideindex=1&amp;slidetitle="/>
              </a:rPr>
              <a:t>Booting Up</a:t>
            </a:r>
            <a:endParaRPr lang="en-ZA" sz="2000" dirty="0" smtClean="0"/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 smtClean="0">
                <a:hlinkClick r:id="rId9" action="ppaction://hlinkpres?slideindex=1&amp;slidetitle="/>
              </a:rPr>
              <a:t>Computer Systems</a:t>
            </a:r>
            <a:endParaRPr lang="en-ZA" sz="2000" dirty="0" smtClean="0"/>
          </a:p>
          <a:p>
            <a:pPr marL="285750" indent="-285750"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§"/>
            </a:pPr>
            <a:r>
              <a:rPr lang="en-ZA" sz="2000" dirty="0" smtClean="0"/>
              <a:t>Hardware</a:t>
            </a:r>
            <a:endParaRPr lang="en-ZA" sz="2000" dirty="0"/>
          </a:p>
          <a:p>
            <a:endParaRPr lang="en-ZA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dirty="0" smtClean="0"/>
              <a:t>Practical</a:t>
            </a:r>
          </a:p>
          <a:p>
            <a:r>
              <a:rPr lang="en-ZA" dirty="0" smtClean="0"/>
              <a:t>Word Processing</a:t>
            </a:r>
          </a:p>
          <a:p>
            <a:r>
              <a:rPr lang="en-ZA" dirty="0" smtClean="0"/>
              <a:t>Spreadsheet</a:t>
            </a:r>
          </a:p>
          <a:p>
            <a:r>
              <a:rPr lang="en-ZA" dirty="0" smtClean="0"/>
              <a:t>Data Base</a:t>
            </a:r>
          </a:p>
          <a:p>
            <a:r>
              <a:rPr lang="en-ZA" dirty="0" smtClean="0"/>
              <a:t>HTML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7099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Bibliography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hlinkClick r:id="rId2"/>
              </a:rPr>
              <a:t>www.wikipedia.com</a:t>
            </a:r>
            <a:endParaRPr lang="en-ZA" dirty="0" smtClean="0"/>
          </a:p>
          <a:p>
            <a:r>
              <a:rPr lang="en-ZA" dirty="0" smtClean="0">
                <a:hlinkClick r:id="rId3"/>
              </a:rPr>
              <a:t>www.nextadvisor.com</a:t>
            </a:r>
            <a:endParaRPr lang="en-ZA" dirty="0" smtClean="0"/>
          </a:p>
          <a:p>
            <a:r>
              <a:rPr lang="en-ZA" dirty="0" smtClean="0">
                <a:hlinkClick r:id="rId4"/>
              </a:rPr>
              <a:t>www.webopedia.com</a:t>
            </a:r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55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Hardware </a:t>
            </a:r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53730"/>
              </p:ext>
            </p:extLst>
          </p:nvPr>
        </p:nvGraphicFramePr>
        <p:xfrm>
          <a:off x="457200" y="1719263"/>
          <a:ext cx="8229600" cy="32207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4114800"/>
                <a:gridCol w="4114800"/>
              </a:tblGrid>
              <a:tr h="368046">
                <a:tc>
                  <a:txBody>
                    <a:bodyPr/>
                    <a:lstStyle/>
                    <a:p>
                      <a:pPr marL="342900" indent="-342900" algn="l" rtl="0" eaLnBrk="1" fontAlgn="base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</a:pPr>
                      <a:r>
                        <a:rPr lang="en-ZA" sz="1800" dirty="0" smtClean="0">
                          <a:hlinkClick r:id="rId2" action="ppaction://hlinksldjump"/>
                        </a:rPr>
                        <a:t>Input Device Integration</a:t>
                      </a:r>
                      <a:endParaRPr lang="en-ZA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285750" indent="-285750">
                        <a:buClrTx/>
                        <a:buFont typeface="Arial" panose="020B0604020202020204" pitchFamily="34" charset="0"/>
                        <a:buChar char="•"/>
                      </a:pPr>
                      <a:endParaRPr lang="en-ZA" dirty="0" smtClean="0"/>
                    </a:p>
                    <a:p>
                      <a:pPr marL="285750" indent="-285750">
                        <a:buClrTx/>
                        <a:buFont typeface="Arial" panose="020B0604020202020204" pitchFamily="34" charset="0"/>
                        <a:buChar char="•"/>
                      </a:pPr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1091">
                <a:tc>
                  <a:txBody>
                    <a:bodyPr/>
                    <a:lstStyle/>
                    <a:p>
                      <a:pPr marL="342900" indent="-342900" algn="l" rtl="0" eaLnBrk="1" fontAlgn="base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</a:pPr>
                      <a:r>
                        <a:rPr lang="en-ZA" sz="1800" dirty="0" smtClean="0">
                          <a:hlinkClick r:id="rId3" action="ppaction://hlinksldjump"/>
                        </a:rPr>
                        <a:t>QR codes</a:t>
                      </a:r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342900" indent="-342900" algn="l" rtl="0" eaLnBrk="1" fontAlgn="base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</a:pPr>
                      <a:r>
                        <a:rPr lang="en-ZA" sz="1800" dirty="0" smtClean="0">
                          <a:hlinkClick r:id="rId4" action="ppaction://hlinksldjump"/>
                        </a:rPr>
                        <a:t>Buying decisions</a:t>
                      </a:r>
                      <a:endParaRPr lang="en-ZA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66331">
                <a:tc>
                  <a:txBody>
                    <a:bodyPr/>
                    <a:lstStyle/>
                    <a:p>
                      <a:pPr marL="342900" indent="-342900" algn="l" rtl="0" eaLnBrk="1" fontAlgn="base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</a:pPr>
                      <a:r>
                        <a:rPr lang="en-ZA" sz="1800" dirty="0" smtClean="0">
                          <a:hlinkClick r:id="rId5" action="ppaction://hlinksldjump"/>
                        </a:rPr>
                        <a:t>Input Units</a:t>
                      </a:r>
                      <a:endParaRPr lang="en-ZA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 algn="l" rtl="0" eaLnBrk="1" fontAlgn="base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</a:pPr>
                      <a:r>
                        <a:rPr lang="en-ZA" sz="1800" dirty="0" smtClean="0">
                          <a:hlinkClick r:id="rId6" action="ppaction://hlinksldjump"/>
                        </a:rPr>
                        <a:t>Output Units</a:t>
                      </a:r>
                      <a:endParaRPr lang="en-ZA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 algn="l" rtl="0" eaLnBrk="1" fontAlgn="base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</a:pPr>
                      <a:r>
                        <a:rPr lang="en-ZA" sz="1800" dirty="0" smtClean="0">
                          <a:hlinkClick r:id="rId7" action="ppaction://hlinksldjump"/>
                        </a:rPr>
                        <a:t>Primary Storage </a:t>
                      </a:r>
                      <a:endParaRPr lang="en-ZA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 algn="l" rtl="0" eaLnBrk="1" fontAlgn="base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Char char="l"/>
                      </a:pPr>
                      <a:r>
                        <a:rPr lang="en-ZA" sz="1800" dirty="0" smtClean="0">
                          <a:hlinkClick r:id="rId8" action="ppaction://hlinksldjump"/>
                        </a:rPr>
                        <a:t>Secondary Storage</a:t>
                      </a:r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68046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Z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05600" y="6172200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smtClean="0">
                <a:hlinkClick r:id="rId9" action="ppaction://hlinksldjump"/>
              </a:rPr>
              <a:t>Bibliography</a:t>
            </a:r>
            <a:endParaRPr lang="en-ZA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219405"/>
              </p:ext>
            </p:extLst>
          </p:nvPr>
        </p:nvGraphicFramePr>
        <p:xfrm>
          <a:off x="5334000" y="76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69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Input Device Integration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Touch screen</a:t>
            </a:r>
          </a:p>
          <a:p>
            <a:r>
              <a:rPr lang="en-ZA" dirty="0" smtClean="0"/>
              <a:t>Bar code reader</a:t>
            </a:r>
          </a:p>
          <a:p>
            <a:r>
              <a:rPr lang="en-ZA" dirty="0" smtClean="0"/>
              <a:t>Keyboard</a:t>
            </a:r>
          </a:p>
          <a:p>
            <a:r>
              <a:rPr lang="en-ZA" dirty="0" smtClean="0"/>
              <a:t>Mouse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These can all be used on one system to increase productivity.</a:t>
            </a:r>
          </a:p>
        </p:txBody>
      </p:sp>
    </p:spTree>
    <p:extLst>
      <p:ext uri="{BB962C8B-B14F-4D97-AF65-F5344CB8AC3E}">
        <p14:creationId xmlns:p14="http://schemas.microsoft.com/office/powerpoint/2010/main" val="229058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Further integration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Biometric</a:t>
            </a:r>
          </a:p>
          <a:p>
            <a:pPr lvl="1"/>
            <a:r>
              <a:rPr lang="en-ZA" dirty="0" smtClean="0"/>
              <a:t>Facial recognition</a:t>
            </a:r>
          </a:p>
          <a:p>
            <a:pPr lvl="1"/>
            <a:r>
              <a:rPr lang="en-ZA" dirty="0" smtClean="0"/>
              <a:t>Fingerprint scanner</a:t>
            </a:r>
          </a:p>
          <a:p>
            <a:pPr lvl="1"/>
            <a:r>
              <a:rPr lang="en-ZA" dirty="0" smtClean="0"/>
              <a:t>Iris scanner</a:t>
            </a:r>
          </a:p>
          <a:p>
            <a:pPr lvl="1"/>
            <a:r>
              <a:rPr lang="en-ZA" dirty="0" smtClean="0"/>
              <a:t>Voice recognition</a:t>
            </a:r>
          </a:p>
          <a:p>
            <a:pPr marL="0" indent="-4763">
              <a:buNone/>
            </a:pPr>
            <a:r>
              <a:rPr lang="en-ZA" dirty="0" smtClean="0"/>
              <a:t>While all of these are pretty secure using two or more of them increases security. One or more could also be used with a keypad password.</a:t>
            </a:r>
            <a:endParaRPr lang="en-ZA" dirty="0"/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228600" y="5943600"/>
            <a:ext cx="1524000" cy="5334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82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QR codes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Many products are using QR codes. These “pictures” can be used to go to a web page, take advantage of offers etc. </a:t>
            </a:r>
          </a:p>
          <a:p>
            <a:r>
              <a:rPr lang="en-ZA" dirty="0" smtClean="0"/>
              <a:t>You can take a picture of the code with your phone</a:t>
            </a:r>
          </a:p>
          <a:p>
            <a:r>
              <a:rPr lang="en-ZA" dirty="0" smtClean="0"/>
              <a:t>Software translates the code.</a:t>
            </a:r>
          </a:p>
          <a:p>
            <a:r>
              <a:rPr lang="en-ZA" dirty="0" smtClean="0"/>
              <a:t>The code can be words, numbers or web addresses etc. 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152400"/>
            <a:ext cx="1417061" cy="1417061"/>
          </a:xfrm>
          <a:prstGeom prst="rect">
            <a:avLst/>
          </a:prstGeom>
        </p:spPr>
      </p:pic>
      <p:sp>
        <p:nvSpPr>
          <p:cNvPr id="5" name="Action Button: Back or Previous 4">
            <a:hlinkClick r:id="rId4" action="ppaction://hlinksldjump" highlightClick="1"/>
          </p:cNvPr>
          <p:cNvSpPr/>
          <p:nvPr/>
        </p:nvSpPr>
        <p:spPr>
          <a:xfrm>
            <a:off x="304800" y="6096000"/>
            <a:ext cx="1524000" cy="4572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932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Buying Decisions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Before buying a computer system or an i/o or storage device you need to have some knowledge.</a:t>
            </a:r>
          </a:p>
          <a:p>
            <a:pPr lvl="1"/>
            <a:r>
              <a:rPr lang="en-ZA" dirty="0" smtClean="0"/>
              <a:t>You need to keep up to date with what is available.</a:t>
            </a:r>
          </a:p>
          <a:p>
            <a:pPr lvl="1"/>
            <a:r>
              <a:rPr lang="en-ZA" dirty="0" smtClean="0"/>
              <a:t>You need to understand the computer terminology involved.</a:t>
            </a:r>
          </a:p>
          <a:p>
            <a:pPr lvl="1"/>
            <a:r>
              <a:rPr lang="en-ZA" dirty="0" smtClean="0"/>
              <a:t>Be aware of what is more suitable for your needs.</a:t>
            </a:r>
          </a:p>
          <a:p>
            <a:pPr marL="344487" lvl="1" indent="0">
              <a:spcBef>
                <a:spcPts val="3000"/>
              </a:spcBef>
              <a:buNone/>
            </a:pPr>
            <a:r>
              <a:rPr lang="en-ZA" b="1" i="1" dirty="0" smtClean="0">
                <a:solidFill>
                  <a:srgbClr val="FF0000"/>
                </a:solidFill>
              </a:rPr>
              <a:t>Refer to pages 12 to 20</a:t>
            </a:r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228600" y="6172200"/>
            <a:ext cx="1524000" cy="4572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326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Input - keyboards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Desktops normally have a numerical keypad and some specialised keys like </a:t>
            </a:r>
            <a:r>
              <a:rPr lang="en-ZA" i="1" dirty="0" smtClean="0"/>
              <a:t>Home</a:t>
            </a:r>
            <a:r>
              <a:rPr lang="en-ZA" dirty="0" smtClean="0"/>
              <a:t> and </a:t>
            </a:r>
            <a:r>
              <a:rPr lang="en-ZA" i="1" dirty="0" smtClean="0"/>
              <a:t>Page up </a:t>
            </a:r>
            <a:r>
              <a:rPr lang="en-ZA" dirty="0" smtClean="0"/>
              <a:t>etc.</a:t>
            </a:r>
          </a:p>
          <a:p>
            <a:r>
              <a:rPr lang="en-ZA" dirty="0" smtClean="0"/>
              <a:t>Laptops and netbooks usually incorporate the numbers and special keys on the main keyboard.</a:t>
            </a:r>
          </a:p>
          <a:p>
            <a:r>
              <a:rPr lang="en-ZA" dirty="0" smtClean="0"/>
              <a:t>There are various styles – some claiming to be ergonomic</a:t>
            </a:r>
          </a:p>
          <a:p>
            <a:r>
              <a:rPr lang="en-ZA" dirty="0" smtClean="0"/>
              <a:t>Can be wireless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768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Input – pointing device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6349"/>
            <a:ext cx="8229600" cy="4411662"/>
          </a:xfrm>
        </p:spPr>
        <p:txBody>
          <a:bodyPr/>
          <a:lstStyle/>
          <a:p>
            <a:r>
              <a:rPr lang="en-ZA" dirty="0" smtClean="0"/>
              <a:t>Mouse (mechanical, optical, wireless)</a:t>
            </a:r>
          </a:p>
          <a:p>
            <a:r>
              <a:rPr lang="en-ZA" dirty="0" smtClean="0"/>
              <a:t>Trackball</a:t>
            </a:r>
          </a:p>
          <a:p>
            <a:r>
              <a:rPr lang="en-ZA" dirty="0" smtClean="0"/>
              <a:t>Joystick</a:t>
            </a:r>
          </a:p>
          <a:p>
            <a:r>
              <a:rPr lang="en-ZA" dirty="0" smtClean="0"/>
              <a:t>Touchpad</a:t>
            </a:r>
          </a:p>
          <a:p>
            <a:r>
              <a:rPr lang="en-ZA" dirty="0" smtClean="0"/>
              <a:t>Stylus pen</a:t>
            </a:r>
          </a:p>
          <a:p>
            <a:r>
              <a:rPr lang="en-ZA" dirty="0" smtClean="0"/>
              <a:t>Touchscreen</a:t>
            </a:r>
          </a:p>
          <a:p>
            <a:r>
              <a:rPr lang="en-ZA" dirty="0" smtClean="0"/>
              <a:t>Pointing stick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99" y="2840177"/>
            <a:ext cx="931501" cy="9315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6" y="4463975"/>
            <a:ext cx="1428750" cy="800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962180"/>
            <a:ext cx="1204913" cy="8048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899" y="3328003"/>
            <a:ext cx="1043551" cy="7096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756" y="5181600"/>
            <a:ext cx="964434" cy="7223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072" y="2304395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676400"/>
            <a:ext cx="995362" cy="99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0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 template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24EBC"/>
      </a:hlink>
      <a:folHlink>
        <a:srgbClr val="BC4932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24EBC"/>
        </a:hlink>
        <a:folHlink>
          <a:srgbClr val="BC493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 template</Template>
  <TotalTime>865</TotalTime>
  <Words>1081</Words>
  <Application>Microsoft Office PowerPoint</Application>
  <PresentationFormat>On-screen Show (4:3)</PresentationFormat>
  <Paragraphs>157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School template</vt:lpstr>
      <vt:lpstr>Hardware</vt:lpstr>
      <vt:lpstr>Model of a computer system</vt:lpstr>
      <vt:lpstr>Hardware </vt:lpstr>
      <vt:lpstr>Input Device Integration</vt:lpstr>
      <vt:lpstr>Further integration</vt:lpstr>
      <vt:lpstr>QR codes</vt:lpstr>
      <vt:lpstr>Buying Decisions</vt:lpstr>
      <vt:lpstr>Input - keyboards</vt:lpstr>
      <vt:lpstr>Input – pointing device</vt:lpstr>
      <vt:lpstr>Input – Scanners - Types</vt:lpstr>
      <vt:lpstr>Input – Scanners - Operation</vt:lpstr>
      <vt:lpstr>Input - Voice Recognition</vt:lpstr>
      <vt:lpstr>Input – Smart Speakers/Phones</vt:lpstr>
      <vt:lpstr>Output – Printers - types</vt:lpstr>
      <vt:lpstr>Output – Ink Jet Printer</vt:lpstr>
      <vt:lpstr>Output – Laser printers</vt:lpstr>
      <vt:lpstr>Output – LED printers</vt:lpstr>
      <vt:lpstr>Output – LCD printers</vt:lpstr>
      <vt:lpstr>Output – Thermal Printers</vt:lpstr>
      <vt:lpstr>Output – Dye-sublimation printers</vt:lpstr>
      <vt:lpstr>Output – 3D Printers</vt:lpstr>
      <vt:lpstr>Primary Storage</vt:lpstr>
      <vt:lpstr>Secondary Storage</vt:lpstr>
      <vt:lpstr>PowerPoint Presentation</vt:lpstr>
      <vt:lpstr>Communication</vt:lpstr>
      <vt:lpstr>Other shows</vt:lpstr>
      <vt:lpstr>Bibliography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>user</dc:creator>
  <cp:lastModifiedBy>HS Cat</cp:lastModifiedBy>
  <cp:revision>42</cp:revision>
  <dcterms:created xsi:type="dcterms:W3CDTF">2018-02-11T12:24:36Z</dcterms:created>
  <dcterms:modified xsi:type="dcterms:W3CDTF">2018-06-22T07:45:41Z</dcterms:modified>
</cp:coreProperties>
</file>