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8" r:id="rId13"/>
    <p:sldId id="279" r:id="rId14"/>
    <p:sldId id="276" r:id="rId15"/>
    <p:sldId id="277" r:id="rId16"/>
    <p:sldId id="280" r:id="rId17"/>
    <p:sldId id="282" r:id="rId18"/>
    <p:sldId id="275" r:id="rId19"/>
    <p:sldId id="283" r:id="rId20"/>
    <p:sldId id="28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E2E3EA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A40E6F-28ED-4DD6-9E54-7F18245DF75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5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6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7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178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sp>
        <p:nvSpPr>
          <p:cNvPr id="3178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pic>
        <p:nvPicPr>
          <p:cNvPr id="31785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ZA" sz="1200"/>
              <a:t>© Vera Castleman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F2555-0BF4-4861-8D25-FFC93F62CD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B7E7F-A2FE-40F1-ACC9-4C0E4BB16A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720B856-FA5D-47BC-A36E-FBCB2BC47E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4542-6F7E-4962-AE5C-94863C4D16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C7353-3697-4C59-8F52-2778270491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FA5BE-523B-4C0D-A4D0-632B93907C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6E34D-7C55-4695-9D4F-3C6F593097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F59F5-855A-4BB1-9BD4-A278A8E347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8FBF6-7E8D-435A-8FF6-442FF7089E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0B824-D944-4802-AD86-F90ECB2B8E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48853-E455-4CD3-8AA1-5CB29D7030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ZA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CD78899-60EB-4723-B9BD-52490DB0873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3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4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075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</p:grpSp>
      <p:pic>
        <p:nvPicPr>
          <p:cNvPr id="30760" name="Picture 40" descr="my man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471488"/>
            <a:ext cx="6781800" cy="2133600"/>
          </a:xfrm>
        </p:spPr>
        <p:txBody>
          <a:bodyPr/>
          <a:lstStyle/>
          <a:p>
            <a:r>
              <a:rPr lang="en-US" sz="3600" dirty="0" smtClean="0"/>
              <a:t>HTML</a:t>
            </a:r>
            <a:endParaRPr lang="en-US" sz="360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Grade </a:t>
            </a:r>
            <a:r>
              <a:rPr lang="en-ZA" dirty="0" smtClean="0"/>
              <a:t>12 </a:t>
            </a:r>
            <a:r>
              <a:rPr lang="en-ZA" dirty="0"/>
              <a:t>CAT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HTML Tag Descriptions cont.</a:t>
            </a: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57158" y="1785926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ZA" sz="3200" dirty="0" smtClean="0"/>
              <a:t>&lt;b&gt; Text in bold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</a:t>
            </a:r>
            <a:r>
              <a:rPr lang="en-ZA" sz="3200" dirty="0" err="1" smtClean="0"/>
              <a:t>i</a:t>
            </a:r>
            <a:r>
              <a:rPr lang="en-ZA" sz="3200" dirty="0" smtClean="0"/>
              <a:t>&gt; Text in italic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&lt;sub&gt; subscript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&lt;sup&gt; superscript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&lt;big&gt; Makes the text usually one size bigger than what is around it.</a:t>
            </a:r>
            <a:endParaRPr lang="en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Hyperlinks</a:t>
            </a:r>
            <a:endParaRPr lang="en-ZA" dirty="0"/>
          </a:p>
        </p:txBody>
      </p:sp>
      <p:sp>
        <p:nvSpPr>
          <p:cNvPr id="4" name="Rectangle 3"/>
          <p:cNvSpPr/>
          <p:nvPr/>
        </p:nvSpPr>
        <p:spPr>
          <a:xfrm>
            <a:off x="467544" y="1724030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/>
              <a:t>html&gt;</a:t>
            </a:r>
          </a:p>
          <a:p>
            <a:endParaRPr lang="en-ZA" dirty="0"/>
          </a:p>
          <a:p>
            <a:r>
              <a:rPr lang="en-ZA" dirty="0"/>
              <a:t>	&lt;head&gt;</a:t>
            </a:r>
          </a:p>
          <a:p>
            <a:endParaRPr lang="en-ZA" dirty="0"/>
          </a:p>
          <a:p>
            <a:r>
              <a:rPr lang="en-ZA" dirty="0"/>
              <a:t>	&lt;title&gt; Home &lt;/title&gt;</a:t>
            </a:r>
          </a:p>
          <a:p>
            <a:endParaRPr lang="en-ZA" dirty="0"/>
          </a:p>
          <a:p>
            <a:r>
              <a:rPr lang="en-ZA" dirty="0"/>
              <a:t>	&lt;/head&gt;</a:t>
            </a:r>
          </a:p>
          <a:p>
            <a:endParaRPr lang="en-ZA" dirty="0"/>
          </a:p>
          <a:p>
            <a:r>
              <a:rPr lang="en-ZA" dirty="0"/>
              <a:t>	&lt;body&gt;</a:t>
            </a:r>
          </a:p>
          <a:p>
            <a:r>
              <a:rPr lang="en-ZA" dirty="0"/>
              <a:t>		</a:t>
            </a:r>
          </a:p>
          <a:p>
            <a:r>
              <a:rPr lang="en-ZA" dirty="0"/>
              <a:t>		&lt;a </a:t>
            </a:r>
            <a:r>
              <a:rPr lang="en-ZA" dirty="0" err="1"/>
              <a:t>href</a:t>
            </a:r>
            <a:r>
              <a:rPr lang="en-ZA"/>
              <a:t> </a:t>
            </a:r>
            <a:r>
              <a:rPr lang="en-ZA" smtClean="0"/>
              <a:t>= "</a:t>
            </a:r>
            <a:r>
              <a:rPr lang="en-ZA" dirty="0"/>
              <a:t>responses.html"&gt; Responses &lt;/a&gt;</a:t>
            </a:r>
          </a:p>
          <a:p>
            <a:r>
              <a:rPr lang="en-ZA" dirty="0"/>
              <a:t>		&lt;</a:t>
            </a:r>
            <a:r>
              <a:rPr lang="en-ZA" dirty="0" err="1"/>
              <a:t>br</a:t>
            </a:r>
            <a:r>
              <a:rPr lang="en-ZA" dirty="0"/>
              <a:t>/&gt;</a:t>
            </a:r>
          </a:p>
          <a:p>
            <a:r>
              <a:rPr lang="en-ZA" dirty="0"/>
              <a:t>		&lt;a </a:t>
            </a:r>
            <a:r>
              <a:rPr lang="en-ZA" dirty="0" err="1" smtClean="0"/>
              <a:t>href</a:t>
            </a:r>
            <a:r>
              <a:rPr lang="en-ZA" dirty="0"/>
              <a:t> </a:t>
            </a:r>
            <a:r>
              <a:rPr lang="en-ZA" dirty="0" smtClean="0"/>
              <a:t>= "Conclusions.html</a:t>
            </a:r>
            <a:r>
              <a:rPr lang="en-ZA" dirty="0"/>
              <a:t>"&gt; Conclusions &lt;/a&gt;</a:t>
            </a:r>
          </a:p>
          <a:p>
            <a:r>
              <a:rPr lang="en-ZA" dirty="0"/>
              <a:t>		</a:t>
            </a:r>
          </a:p>
          <a:p>
            <a:r>
              <a:rPr lang="en-ZA" dirty="0"/>
              <a:t>	&lt;/body&gt;</a:t>
            </a:r>
          </a:p>
          <a:p>
            <a:endParaRPr lang="en-ZA" dirty="0"/>
          </a:p>
          <a:p>
            <a:r>
              <a:rPr lang="en-ZA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1087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Use of Colours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036496" cy="5184575"/>
          </a:xfrm>
        </p:spPr>
        <p:txBody>
          <a:bodyPr/>
          <a:lstStyle/>
          <a:p>
            <a:pPr marL="0" indent="0" algn="ctr">
              <a:buNone/>
            </a:pPr>
            <a:r>
              <a:rPr lang="en-ZA" dirty="0" smtClean="0"/>
              <a:t>NB </a:t>
            </a:r>
            <a:r>
              <a:rPr lang="en-ZA" dirty="0" smtClean="0">
                <a:sym typeface="Wingdings" panose="05000000000000000000" pitchFamily="2" charset="2"/>
              </a:rPr>
              <a:t> Computers are American so we spell it </a:t>
            </a:r>
            <a:br>
              <a:rPr lang="en-ZA" dirty="0" smtClean="0">
                <a:sym typeface="Wingdings" panose="05000000000000000000" pitchFamily="2" charset="2"/>
              </a:rPr>
            </a:br>
            <a:r>
              <a:rPr lang="en-ZA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color</a:t>
            </a:r>
            <a:endParaRPr lang="en-ZA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ZA" i="1" dirty="0" smtClean="0">
                <a:sym typeface="Wingdings" panose="05000000000000000000" pitchFamily="2" charset="2"/>
              </a:rPr>
              <a:t>The following apply to the entire page so they are used in the body tag</a:t>
            </a:r>
          </a:p>
          <a:p>
            <a:pPr marL="0" indent="0" algn="ctr">
              <a:buNone/>
            </a:pPr>
            <a:endParaRPr lang="en-ZA" sz="1200" dirty="0" smtClean="0">
              <a:sym typeface="Wingdings" panose="05000000000000000000" pitchFamily="2" charset="2"/>
            </a:endParaRPr>
          </a:p>
          <a:p>
            <a:r>
              <a:rPr lang="en-ZA" sz="2800" b="1" dirty="0" err="1" smtClean="0"/>
              <a:t>bgcolor</a:t>
            </a:r>
            <a:r>
              <a:rPr lang="en-ZA" sz="2800" b="1" dirty="0" smtClean="0"/>
              <a:t> </a:t>
            </a:r>
            <a:r>
              <a:rPr lang="en-ZA" sz="2800" b="1" dirty="0" smtClean="0">
                <a:sym typeface="Wingdings" panose="05000000000000000000" pitchFamily="2" charset="2"/>
              </a:rPr>
              <a:t></a:t>
            </a:r>
            <a:r>
              <a:rPr lang="en-ZA" sz="2800" dirty="0" smtClean="0">
                <a:sym typeface="Wingdings" panose="05000000000000000000" pitchFamily="2" charset="2"/>
              </a:rPr>
              <a:t>sets a background colour</a:t>
            </a:r>
            <a:endParaRPr lang="en-ZA" sz="2800" b="1" dirty="0" smtClean="0"/>
          </a:p>
          <a:p>
            <a:r>
              <a:rPr lang="en-ZA" sz="2800" b="1" dirty="0" smtClean="0"/>
              <a:t>text </a:t>
            </a:r>
            <a:r>
              <a:rPr lang="en-ZA" sz="2800" b="1" dirty="0" smtClean="0">
                <a:sym typeface="Wingdings" panose="05000000000000000000" pitchFamily="2" charset="2"/>
              </a:rPr>
              <a:t> </a:t>
            </a:r>
            <a:r>
              <a:rPr lang="en-ZA" sz="2800" dirty="0" smtClean="0">
                <a:sym typeface="Wingdings" panose="05000000000000000000" pitchFamily="2" charset="2"/>
              </a:rPr>
              <a:t>sets a text </a:t>
            </a:r>
            <a:r>
              <a:rPr lang="en-ZA" sz="2800" dirty="0" err="1" smtClean="0">
                <a:sym typeface="Wingdings" panose="05000000000000000000" pitchFamily="2" charset="2"/>
              </a:rPr>
              <a:t>color</a:t>
            </a:r>
            <a:endParaRPr lang="en-ZA" sz="2800" b="1" dirty="0" smtClean="0"/>
          </a:p>
          <a:p>
            <a:r>
              <a:rPr lang="en-ZA" sz="2800" b="1" dirty="0" smtClean="0"/>
              <a:t>link </a:t>
            </a:r>
            <a:r>
              <a:rPr lang="en-ZA" sz="2800" b="1" dirty="0" smtClean="0">
                <a:sym typeface="Wingdings" panose="05000000000000000000" pitchFamily="2" charset="2"/>
              </a:rPr>
              <a:t> </a:t>
            </a:r>
            <a:r>
              <a:rPr lang="en-ZA" sz="2800" dirty="0" smtClean="0">
                <a:sym typeface="Wingdings" panose="05000000000000000000" pitchFamily="2" charset="2"/>
              </a:rPr>
              <a:t>sets a hyperlink colour</a:t>
            </a:r>
            <a:endParaRPr lang="en-ZA" sz="2800" b="1" dirty="0" smtClean="0"/>
          </a:p>
          <a:p>
            <a:r>
              <a:rPr lang="en-ZA" sz="2800" b="1" dirty="0" err="1" smtClean="0"/>
              <a:t>vlink</a:t>
            </a:r>
            <a:r>
              <a:rPr lang="en-ZA" sz="2800" b="1" dirty="0" smtClean="0"/>
              <a:t> </a:t>
            </a:r>
            <a:r>
              <a:rPr lang="en-ZA" sz="2800" b="1" dirty="0" smtClean="0">
                <a:sym typeface="Wingdings" panose="05000000000000000000" pitchFamily="2" charset="2"/>
              </a:rPr>
              <a:t> </a:t>
            </a:r>
            <a:r>
              <a:rPr lang="en-ZA" sz="2800" dirty="0" smtClean="0">
                <a:sym typeface="Wingdings" panose="05000000000000000000" pitchFamily="2" charset="2"/>
              </a:rPr>
              <a:t>sets the </a:t>
            </a:r>
            <a:r>
              <a:rPr lang="en-ZA" sz="2800" dirty="0" err="1" smtClean="0">
                <a:sym typeface="Wingdings" panose="05000000000000000000" pitchFamily="2" charset="2"/>
              </a:rPr>
              <a:t>color</a:t>
            </a:r>
            <a:r>
              <a:rPr lang="en-ZA" sz="2800" dirty="0" smtClean="0">
                <a:sym typeface="Wingdings" panose="05000000000000000000" pitchFamily="2" charset="2"/>
              </a:rPr>
              <a:t> if a hyperlink has been visited</a:t>
            </a:r>
            <a:endParaRPr lang="en-ZA" sz="2800" b="1" dirty="0" smtClean="0"/>
          </a:p>
          <a:p>
            <a:r>
              <a:rPr lang="en-ZA" sz="2800" b="1" dirty="0" err="1" smtClean="0"/>
              <a:t>alink</a:t>
            </a:r>
            <a:r>
              <a:rPr lang="en-ZA" sz="2800" b="1" dirty="0" smtClean="0"/>
              <a:t> </a:t>
            </a:r>
            <a:r>
              <a:rPr lang="en-ZA" sz="2800" b="1" dirty="0" smtClean="0">
                <a:sym typeface="Wingdings" panose="05000000000000000000" pitchFamily="2" charset="2"/>
              </a:rPr>
              <a:t> </a:t>
            </a:r>
            <a:r>
              <a:rPr lang="en-ZA" sz="2800" dirty="0" smtClean="0">
                <a:sym typeface="Wingdings" panose="05000000000000000000" pitchFamily="2" charset="2"/>
              </a:rPr>
              <a:t>sets the </a:t>
            </a:r>
            <a:r>
              <a:rPr lang="en-ZA" sz="2800" dirty="0" err="1" smtClean="0">
                <a:sym typeface="Wingdings" panose="05000000000000000000" pitchFamily="2" charset="2"/>
              </a:rPr>
              <a:t>color</a:t>
            </a:r>
            <a:r>
              <a:rPr lang="en-ZA" sz="2800" dirty="0" smtClean="0">
                <a:sym typeface="Wingdings" panose="05000000000000000000" pitchFamily="2" charset="2"/>
              </a:rPr>
              <a:t> if a link has been clicked</a:t>
            </a:r>
            <a:endParaRPr lang="en-ZA" sz="2800" dirty="0" smtClean="0"/>
          </a:p>
          <a:p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36184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Colours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You can either use the colour’s name or its number. 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Black is #000000 and white is #</a:t>
            </a:r>
            <a:r>
              <a:rPr lang="en-ZA" dirty="0" err="1" smtClean="0"/>
              <a:t>ffffff</a:t>
            </a: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These numbers are hexadecimal numbers in the RGB range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The complete list of colours can be found on page 229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334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Displaying text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19263"/>
            <a:ext cx="8712968" cy="4411662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We have a start and an end font tag 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 smtClean="0"/>
              <a:t>&lt;font&gt;   &lt;/font&gt;</a:t>
            </a:r>
          </a:p>
          <a:p>
            <a:r>
              <a:rPr lang="en-ZA" dirty="0" smtClean="0"/>
              <a:t>Font attributes include:</a:t>
            </a:r>
          </a:p>
          <a:p>
            <a:pPr lvl="1"/>
            <a:r>
              <a:rPr lang="en-ZA" sz="2400" b="1" i="1" dirty="0" err="1" smtClean="0"/>
              <a:t>Color</a:t>
            </a:r>
            <a:r>
              <a:rPr lang="en-ZA" sz="2400" dirty="0" smtClean="0"/>
              <a:t> &lt;font </a:t>
            </a:r>
            <a:r>
              <a:rPr lang="en-ZA" sz="2400" dirty="0" err="1" smtClean="0"/>
              <a:t>color</a:t>
            </a:r>
            <a:r>
              <a:rPr lang="en-ZA" sz="2400" dirty="0" smtClean="0"/>
              <a:t>=“red”&gt;Hello there &lt;/font&gt;</a:t>
            </a:r>
          </a:p>
          <a:p>
            <a:pPr lvl="1"/>
            <a:r>
              <a:rPr lang="en-ZA" sz="2400" b="1" i="1" dirty="0" smtClean="0"/>
              <a:t>Size</a:t>
            </a:r>
            <a:r>
              <a:rPr lang="en-ZA" sz="2400" dirty="0" smtClean="0"/>
              <a:t> &lt;font size = “+2”&gt;Hope today is good &lt;/font&gt;</a:t>
            </a:r>
            <a:br>
              <a:rPr lang="en-ZA" sz="2400" dirty="0" smtClean="0"/>
            </a:br>
            <a:r>
              <a:rPr lang="en-ZA" sz="2400" dirty="0" smtClean="0"/>
              <a:t>font size is either increased (+) or decreased (-)</a:t>
            </a:r>
          </a:p>
          <a:p>
            <a:pPr lvl="1"/>
            <a:r>
              <a:rPr lang="en-ZA" sz="2400" b="1" i="1" dirty="0" smtClean="0"/>
              <a:t>Face</a:t>
            </a:r>
            <a:r>
              <a:rPr lang="en-ZA" sz="2400" dirty="0" smtClean="0"/>
              <a:t> &lt;font face = “Monotype Corsiva”&gt; I am good &lt;/font&gt;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699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3590"/>
            <a:ext cx="86409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200" dirty="0"/>
              <a:t>&lt;html&gt;</a:t>
            </a:r>
          </a:p>
          <a:p>
            <a:r>
              <a:rPr lang="en-ZA" sz="2200" dirty="0"/>
              <a:t>	&lt;head&gt;</a:t>
            </a:r>
          </a:p>
          <a:p>
            <a:r>
              <a:rPr lang="en-ZA" sz="2200" dirty="0"/>
              <a:t>	&lt;title&gt; Home &lt;/title&gt;</a:t>
            </a:r>
          </a:p>
          <a:p>
            <a:r>
              <a:rPr lang="en-ZA" sz="2200" dirty="0"/>
              <a:t>	&lt;/head&gt;</a:t>
            </a:r>
          </a:p>
          <a:p>
            <a:endParaRPr lang="en-ZA" sz="2200" dirty="0" smtClean="0"/>
          </a:p>
          <a:p>
            <a:r>
              <a:rPr lang="en-ZA" sz="2200" dirty="0"/>
              <a:t>	&lt;body </a:t>
            </a:r>
            <a:r>
              <a:rPr lang="en-ZA" sz="2200" dirty="0" err="1"/>
              <a:t>bgcolor</a:t>
            </a:r>
            <a:r>
              <a:rPr lang="en-ZA" sz="2200" dirty="0"/>
              <a:t> ="fafad2" link = "#0000ff" </a:t>
            </a:r>
            <a:r>
              <a:rPr lang="en-ZA" sz="2200" dirty="0" err="1"/>
              <a:t>vlink</a:t>
            </a:r>
            <a:r>
              <a:rPr lang="en-ZA" sz="2200" dirty="0"/>
              <a:t> = "#ff8c00"&gt;</a:t>
            </a:r>
          </a:p>
          <a:p>
            <a:endParaRPr lang="en-ZA" sz="2200" dirty="0" smtClean="0"/>
          </a:p>
          <a:p>
            <a:r>
              <a:rPr lang="en-ZA" sz="2200" dirty="0"/>
              <a:t>		&lt;font </a:t>
            </a:r>
            <a:r>
              <a:rPr lang="en-ZA" sz="2200" dirty="0" err="1"/>
              <a:t>color</a:t>
            </a:r>
            <a:r>
              <a:rPr lang="en-ZA" sz="2200" dirty="0"/>
              <a:t>="red"&gt;Hello there &lt;/font&gt;</a:t>
            </a:r>
          </a:p>
          <a:p>
            <a:r>
              <a:rPr lang="en-ZA" sz="2200" dirty="0"/>
              <a:t>		&lt;</a:t>
            </a:r>
            <a:r>
              <a:rPr lang="en-ZA" sz="2200" dirty="0" err="1"/>
              <a:t>br</a:t>
            </a:r>
            <a:r>
              <a:rPr lang="en-ZA" sz="2200" dirty="0"/>
              <a:t>/&gt;</a:t>
            </a:r>
          </a:p>
          <a:p>
            <a:r>
              <a:rPr lang="en-ZA" sz="2200" dirty="0"/>
              <a:t>		&lt;font size = "+2"&gt;Hope today is good &lt;/font&gt;</a:t>
            </a:r>
          </a:p>
          <a:p>
            <a:r>
              <a:rPr lang="en-ZA" sz="2200" dirty="0"/>
              <a:t>		&lt;</a:t>
            </a:r>
            <a:r>
              <a:rPr lang="en-ZA" sz="2200" dirty="0" err="1"/>
              <a:t>br</a:t>
            </a:r>
            <a:r>
              <a:rPr lang="en-ZA" sz="2200" dirty="0"/>
              <a:t>/&gt;</a:t>
            </a:r>
          </a:p>
          <a:p>
            <a:r>
              <a:rPr lang="en-ZA" sz="2200" dirty="0"/>
              <a:t>		&lt;font face = "Monotype Corsiva"&gt; I am good &lt;/font&gt;</a:t>
            </a:r>
          </a:p>
          <a:p>
            <a:r>
              <a:rPr lang="en-ZA" sz="2200" dirty="0"/>
              <a:t>		&lt;p/&gt;</a:t>
            </a:r>
          </a:p>
          <a:p>
            <a:r>
              <a:rPr lang="en-ZA" sz="2200" dirty="0"/>
              <a:t>		&lt;a </a:t>
            </a:r>
            <a:r>
              <a:rPr lang="en-ZA" sz="2200" dirty="0" err="1"/>
              <a:t>href</a:t>
            </a:r>
            <a:r>
              <a:rPr lang="en-ZA" sz="2200" dirty="0"/>
              <a:t> ="responses.html"&gt; Responses &lt;/a&gt;</a:t>
            </a:r>
          </a:p>
          <a:p>
            <a:r>
              <a:rPr lang="en-ZA" sz="2200" dirty="0"/>
              <a:t>		&lt;</a:t>
            </a:r>
            <a:r>
              <a:rPr lang="en-ZA" sz="2200" dirty="0" err="1"/>
              <a:t>br</a:t>
            </a:r>
            <a:r>
              <a:rPr lang="en-ZA" sz="2200" dirty="0"/>
              <a:t>/&gt;</a:t>
            </a:r>
          </a:p>
          <a:p>
            <a:r>
              <a:rPr lang="en-ZA" sz="2200" dirty="0"/>
              <a:t>		&lt;a </a:t>
            </a:r>
            <a:r>
              <a:rPr lang="en-ZA" sz="2200" dirty="0" err="1"/>
              <a:t>href</a:t>
            </a:r>
            <a:r>
              <a:rPr lang="en-ZA" sz="2200" dirty="0"/>
              <a:t> = "Conclusions.html"&gt; Conclusions &lt;/a&gt;</a:t>
            </a:r>
          </a:p>
          <a:p>
            <a:r>
              <a:rPr lang="en-ZA" sz="2200" dirty="0"/>
              <a:t>		</a:t>
            </a:r>
          </a:p>
          <a:p>
            <a:r>
              <a:rPr lang="en-ZA" sz="2200" dirty="0"/>
              <a:t>	&lt;/body&gt;</a:t>
            </a:r>
          </a:p>
          <a:p>
            <a:r>
              <a:rPr lang="en-ZA" sz="2200" dirty="0" smtClean="0"/>
              <a:t>&lt;/</a:t>
            </a:r>
            <a:r>
              <a:rPr lang="en-ZA" sz="2200" dirty="0"/>
              <a:t>html&gt;</a:t>
            </a:r>
          </a:p>
        </p:txBody>
      </p:sp>
    </p:spTree>
    <p:extLst>
      <p:ext uri="{BB962C8B-B14F-4D97-AF65-F5344CB8AC3E}">
        <p14:creationId xmlns:p14="http://schemas.microsoft.com/office/powerpoint/2010/main" val="14203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7505" y="332656"/>
            <a:ext cx="7992887" cy="5904656"/>
            <a:chOff x="454399" y="332656"/>
            <a:chExt cx="7560841" cy="4320480"/>
          </a:xfrm>
        </p:grpSpPr>
        <p:sp>
          <p:nvSpPr>
            <p:cNvPr id="4" name="Rectangle 3"/>
            <p:cNvSpPr/>
            <p:nvPr/>
          </p:nvSpPr>
          <p:spPr>
            <a:xfrm>
              <a:off x="1741022" y="332656"/>
              <a:ext cx="6274217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4000" dirty="0" smtClean="0">
                  <a:solidFill>
                    <a:schemeClr val="tx1"/>
                  </a:solidFill>
                </a:rPr>
                <a:t>Heading: </a:t>
              </a:r>
              <a:r>
                <a:rPr lang="en-ZA" dirty="0" smtClean="0">
                  <a:solidFill>
                    <a:schemeClr val="tx1"/>
                  </a:solidFill>
                </a:rPr>
                <a:t>usually name of site etc.</a:t>
              </a:r>
              <a:endParaRPr lang="en-ZA" sz="40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4399" y="332656"/>
              <a:ext cx="1296144" cy="43204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2800" dirty="0" smtClean="0">
                  <a:solidFill>
                    <a:schemeClr val="tx1"/>
                  </a:solidFill>
                </a:rPr>
                <a:t>Links:</a:t>
              </a:r>
            </a:p>
            <a:p>
              <a:pPr algn="ctr"/>
              <a:r>
                <a:rPr lang="en-ZA" dirty="0" smtClean="0">
                  <a:solidFill>
                    <a:schemeClr val="tx1"/>
                  </a:solidFill>
                </a:rPr>
                <a:t>Usually internal links to move around the site</a:t>
              </a:r>
              <a:endParaRPr lang="en-ZA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741023" y="1484784"/>
              <a:ext cx="5626144" cy="31683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4000" dirty="0" smtClean="0">
                  <a:solidFill>
                    <a:schemeClr val="tx1"/>
                  </a:solidFill>
                </a:rPr>
                <a:t>Main Body:</a:t>
              </a:r>
            </a:p>
            <a:p>
              <a:pPr algn="ctr"/>
              <a:r>
                <a:rPr lang="en-ZA" dirty="0" smtClean="0">
                  <a:solidFill>
                    <a:schemeClr val="tx1"/>
                  </a:solidFill>
                </a:rPr>
                <a:t>What you are trying to “sell”</a:t>
              </a:r>
              <a:endParaRPr lang="en-ZA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367168" y="1484784"/>
              <a:ext cx="648072" cy="31683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en-ZA" dirty="0" smtClean="0">
                  <a:solidFill>
                    <a:schemeClr val="tx1"/>
                  </a:solidFill>
                </a:rPr>
                <a:t>Adverts</a:t>
              </a:r>
              <a:endParaRPr lang="en-ZA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0056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3" y="116632"/>
            <a:ext cx="7992887" cy="78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000" dirty="0" smtClean="0">
                <a:solidFill>
                  <a:schemeClr val="tx1"/>
                </a:solidFill>
              </a:rPr>
              <a:t>Heading: </a:t>
            </a:r>
            <a:r>
              <a:rPr lang="en-ZA" dirty="0" smtClean="0">
                <a:solidFill>
                  <a:schemeClr val="tx1"/>
                </a:solidFill>
              </a:rPr>
              <a:t>usually name of site etc.</a:t>
            </a:r>
            <a:endParaRPr lang="en-ZA" sz="4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581" y="906487"/>
            <a:ext cx="7992887" cy="669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 smtClean="0">
                <a:solidFill>
                  <a:schemeClr val="tx1"/>
                </a:solidFill>
              </a:rPr>
              <a:t>Links: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Usually internal links to move around the site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2581" y="1576399"/>
            <a:ext cx="7982001" cy="4228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000" dirty="0" smtClean="0">
                <a:solidFill>
                  <a:schemeClr val="tx1"/>
                </a:solidFill>
              </a:rPr>
              <a:t>Main Body: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What you are trying to “sell”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695" y="5805264"/>
            <a:ext cx="7992887" cy="669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 smtClean="0">
                <a:solidFill>
                  <a:schemeClr val="tx1"/>
                </a:solidFill>
              </a:rPr>
              <a:t>Adverts</a:t>
            </a:r>
            <a:endParaRPr lang="en-Z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51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58490"/>
          </a:xfrm>
        </p:spPr>
        <p:txBody>
          <a:bodyPr/>
          <a:lstStyle/>
          <a:p>
            <a:r>
              <a:rPr lang="en-ZA" dirty="0" smtClean="0"/>
              <a:t>Tables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136904" cy="5078189"/>
          </a:xfrm>
        </p:spPr>
        <p:txBody>
          <a:bodyPr/>
          <a:lstStyle/>
          <a:p>
            <a:pPr marL="0" indent="0">
              <a:buNone/>
            </a:pPr>
            <a:r>
              <a:rPr lang="en-ZA" dirty="0" smtClean="0"/>
              <a:t>Tables start and end </a:t>
            </a:r>
            <a:r>
              <a:rPr lang="en-ZA" dirty="0" smtClean="0">
                <a:sym typeface="Wingdings" panose="05000000000000000000" pitchFamily="2" charset="2"/>
              </a:rPr>
              <a:t> &lt;table&gt; &lt;/table&gt;</a:t>
            </a:r>
          </a:p>
          <a:p>
            <a:pPr marL="0" indent="0">
              <a:buNone/>
            </a:pPr>
            <a:endParaRPr lang="en-ZA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ZA" dirty="0">
                <a:sym typeface="Wingdings" panose="05000000000000000000" pitchFamily="2" charset="2"/>
              </a:rPr>
              <a:t>Table Heading starts and ends with &lt;</a:t>
            </a:r>
            <a:r>
              <a:rPr lang="en-ZA" dirty="0" err="1">
                <a:sym typeface="Wingdings" panose="05000000000000000000" pitchFamily="2" charset="2"/>
              </a:rPr>
              <a:t>th</a:t>
            </a:r>
            <a:r>
              <a:rPr lang="en-ZA" dirty="0">
                <a:sym typeface="Wingdings" panose="05000000000000000000" pitchFamily="2" charset="2"/>
              </a:rPr>
              <a:t>&gt;  &lt;/</a:t>
            </a:r>
            <a:r>
              <a:rPr lang="en-ZA" dirty="0" err="1">
                <a:sym typeface="Wingdings" panose="05000000000000000000" pitchFamily="2" charset="2"/>
              </a:rPr>
              <a:t>th</a:t>
            </a:r>
            <a:r>
              <a:rPr lang="en-ZA" dirty="0">
                <a:sym typeface="Wingdings" panose="05000000000000000000" pitchFamily="2" charset="2"/>
              </a:rPr>
              <a:t>&gt;</a:t>
            </a:r>
          </a:p>
          <a:p>
            <a:pPr marL="0" indent="0">
              <a:buNone/>
            </a:pPr>
            <a:endParaRPr lang="en-ZA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ZA" dirty="0" smtClean="0">
                <a:sym typeface="Wingdings" panose="05000000000000000000" pitchFamily="2" charset="2"/>
              </a:rPr>
              <a:t>Table </a:t>
            </a:r>
            <a:r>
              <a:rPr lang="en-ZA" dirty="0" smtClean="0">
                <a:sym typeface="Wingdings" panose="05000000000000000000" pitchFamily="2" charset="2"/>
              </a:rPr>
              <a:t>Rows start and end  &lt;</a:t>
            </a:r>
            <a:r>
              <a:rPr lang="en-ZA" dirty="0" err="1" smtClean="0">
                <a:sym typeface="Wingdings" panose="05000000000000000000" pitchFamily="2" charset="2"/>
              </a:rPr>
              <a:t>tr</a:t>
            </a:r>
            <a:r>
              <a:rPr lang="en-ZA" dirty="0" smtClean="0">
                <a:sym typeface="Wingdings" panose="05000000000000000000" pitchFamily="2" charset="2"/>
              </a:rPr>
              <a:t>&gt;  &lt;/</a:t>
            </a:r>
            <a:r>
              <a:rPr lang="en-ZA" dirty="0" err="1" smtClean="0">
                <a:sym typeface="Wingdings" panose="05000000000000000000" pitchFamily="2" charset="2"/>
              </a:rPr>
              <a:t>tr</a:t>
            </a:r>
            <a:r>
              <a:rPr lang="en-ZA" dirty="0" smtClean="0">
                <a:sym typeface="Wingdings" panose="05000000000000000000" pitchFamily="2" charset="2"/>
              </a:rPr>
              <a:t>&gt;</a:t>
            </a:r>
          </a:p>
          <a:p>
            <a:pPr marL="0" indent="0">
              <a:buNone/>
            </a:pPr>
            <a:endParaRPr lang="en-ZA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ZA" dirty="0" smtClean="0">
                <a:sym typeface="Wingdings" panose="05000000000000000000" pitchFamily="2" charset="2"/>
              </a:rPr>
              <a:t>Table </a:t>
            </a:r>
            <a:r>
              <a:rPr lang="en-ZA" dirty="0">
                <a:sym typeface="Wingdings" panose="05000000000000000000" pitchFamily="2" charset="2"/>
              </a:rPr>
              <a:t>Data starts and ends  &lt;td&gt;  &lt;/td</a:t>
            </a:r>
            <a:r>
              <a:rPr lang="en-ZA" dirty="0" smtClean="0">
                <a:sym typeface="Wingdings" panose="05000000000000000000" pitchFamily="2" charset="2"/>
              </a:rPr>
              <a:t>&gt;</a:t>
            </a:r>
            <a:endParaRPr lang="en-ZA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ZA" sz="24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Table data is what appears in a cell</a:t>
            </a:r>
          </a:p>
          <a:p>
            <a:pPr marL="0" indent="0">
              <a:buNone/>
            </a:pPr>
            <a:endParaRPr lang="en-ZA" sz="2400" i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r">
              <a:buNone/>
            </a:pPr>
            <a:r>
              <a:rPr lang="en-ZA" sz="1800" i="1" dirty="0" smtClean="0">
                <a:solidFill>
                  <a:srgbClr val="FF0000"/>
                </a:solidFill>
              </a:rPr>
              <a:t>Pg. 218</a:t>
            </a:r>
            <a:endParaRPr lang="en-ZA" sz="1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 table can have: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Borders </a:t>
            </a:r>
            <a:r>
              <a:rPr lang="en-ZA" dirty="0" smtClean="0">
                <a:sym typeface="Wingdings" panose="05000000000000000000" pitchFamily="2" charset="2"/>
              </a:rPr>
              <a:t> &lt;table border =“2”&gt;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Captions  &lt;caption&gt;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Empty cells  useful to space out data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Width  &lt;width = “100%”&gt; </a:t>
            </a:r>
            <a:br>
              <a:rPr lang="en-ZA" dirty="0" smtClean="0">
                <a:sym typeface="Wingdings" panose="05000000000000000000" pitchFamily="2" charset="2"/>
              </a:rPr>
            </a:br>
            <a:r>
              <a:rPr lang="en-ZA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makes it as wide as the screen width</a:t>
            </a:r>
            <a:r>
              <a:rPr lang="en-ZA" dirty="0" smtClean="0">
                <a:sym typeface="Wingdings" panose="05000000000000000000" pitchFamily="2" charset="2"/>
              </a:rPr>
              <a:t/>
            </a:r>
            <a:br>
              <a:rPr lang="en-ZA" dirty="0" smtClean="0">
                <a:sym typeface="Wingdings" panose="05000000000000000000" pitchFamily="2" charset="2"/>
              </a:rPr>
            </a:br>
            <a:r>
              <a:rPr lang="en-ZA" sz="1800" dirty="0">
                <a:sym typeface="Wingdings" panose="05000000000000000000" pitchFamily="2" charset="2"/>
              </a:rPr>
              <a:t>in percentage or </a:t>
            </a:r>
            <a:r>
              <a:rPr lang="en-ZA" sz="1800" dirty="0" smtClean="0">
                <a:sym typeface="Wingdings" panose="05000000000000000000" pitchFamily="2" charset="2"/>
              </a:rPr>
              <a:t>pixels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Cell Padding  &lt;</a:t>
            </a:r>
            <a:r>
              <a:rPr lang="en-ZA" dirty="0" err="1" smtClean="0">
                <a:sym typeface="Wingdings" panose="05000000000000000000" pitchFamily="2" charset="2"/>
              </a:rPr>
              <a:t>cellpadding</a:t>
            </a:r>
            <a:r>
              <a:rPr lang="en-ZA" dirty="0" smtClean="0">
                <a:sym typeface="Wingdings" panose="05000000000000000000" pitchFamily="2" charset="2"/>
              </a:rPr>
              <a:t>=“8”&gt;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Cell Spacing  &lt;</a:t>
            </a:r>
            <a:r>
              <a:rPr lang="en-ZA" dirty="0" err="1" smtClean="0">
                <a:sym typeface="Wingdings" panose="05000000000000000000" pitchFamily="2" charset="2"/>
              </a:rPr>
              <a:t>cellspacing</a:t>
            </a:r>
            <a:r>
              <a:rPr lang="en-ZA" dirty="0" smtClean="0">
                <a:sym typeface="Wingdings" panose="05000000000000000000" pitchFamily="2" charset="2"/>
              </a:rPr>
              <a:t>=“</a:t>
            </a:r>
            <a:r>
              <a:rPr lang="en-ZA" dirty="0">
                <a:sym typeface="Wingdings" panose="05000000000000000000" pitchFamily="2" charset="2"/>
              </a:rPr>
              <a:t>8</a:t>
            </a:r>
            <a:r>
              <a:rPr lang="en-ZA" dirty="0" smtClean="0">
                <a:sym typeface="Wingdings" panose="05000000000000000000" pitchFamily="2" charset="2"/>
              </a:rPr>
              <a:t>”&gt;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Column Width  &lt;</a:t>
            </a:r>
            <a:r>
              <a:rPr lang="en-ZA" dirty="0" err="1" smtClean="0">
                <a:sym typeface="Wingdings" panose="05000000000000000000" pitchFamily="2" charset="2"/>
              </a:rPr>
              <a:t>th</a:t>
            </a:r>
            <a:r>
              <a:rPr lang="en-ZA" smtClean="0">
                <a:sym typeface="Wingdings" panose="05000000000000000000" pitchFamily="2" charset="2"/>
              </a:rPr>
              <a:t> width=“20%”&gt;</a:t>
            </a:r>
            <a:endParaRPr lang="en-ZA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6150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Tags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There is generally both a start and stop tag. A tag surrounds a command. </a:t>
            </a:r>
          </a:p>
          <a:p>
            <a:r>
              <a:rPr lang="en-ZA" dirty="0" smtClean="0"/>
              <a:t>&lt; indicates a start tag</a:t>
            </a:r>
          </a:p>
          <a:p>
            <a:r>
              <a:rPr lang="en-ZA" dirty="0" smtClean="0"/>
              <a:t>&gt; indicates a stop tag</a:t>
            </a:r>
          </a:p>
          <a:p>
            <a:pPr marL="0" indent="0">
              <a:buNone/>
            </a:pPr>
            <a:r>
              <a:rPr lang="en-ZA" dirty="0" smtClean="0"/>
              <a:t>So if we write</a:t>
            </a:r>
          </a:p>
          <a:p>
            <a:pPr marL="0" indent="0">
              <a:buNone/>
            </a:pPr>
            <a:r>
              <a:rPr lang="en-ZA" dirty="0" smtClean="0"/>
              <a:t>	&lt;HTML&gt;</a:t>
            </a:r>
          </a:p>
          <a:p>
            <a:pPr marL="0" indent="0">
              <a:buNone/>
            </a:pPr>
            <a:r>
              <a:rPr lang="en-ZA" dirty="0" smtClean="0"/>
              <a:t>We are saying what follows is an HTML program.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And finally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To create a web page that has your own particular design you can change how many rows (or columns) a particular cell can occupy – very like merging cells in a Word table or an Excel spreadsheet.</a:t>
            </a:r>
          </a:p>
          <a:p>
            <a:pPr marL="0" indent="0">
              <a:buNone/>
            </a:pPr>
            <a:r>
              <a:rPr lang="en-ZA" dirty="0" smtClean="0"/>
              <a:t>You can add it to a &lt;</a:t>
            </a:r>
            <a:r>
              <a:rPr lang="en-ZA" dirty="0" err="1" smtClean="0"/>
              <a:t>th</a:t>
            </a:r>
            <a:r>
              <a:rPr lang="en-ZA" dirty="0" smtClean="0"/>
              <a:t>&gt; or a &lt;td&gt; tag</a:t>
            </a:r>
          </a:p>
          <a:p>
            <a:pPr marL="0" indent="0">
              <a:buNone/>
            </a:pPr>
            <a:endParaRPr lang="en-ZA" sz="1100" dirty="0" smtClean="0"/>
          </a:p>
          <a:p>
            <a:pPr marL="0" indent="0">
              <a:buNone/>
            </a:pPr>
            <a:r>
              <a:rPr lang="en-ZA" sz="2800" dirty="0" err="1" smtClean="0"/>
              <a:t>colspan</a:t>
            </a:r>
            <a:r>
              <a:rPr lang="en-ZA" sz="2800" dirty="0" smtClean="0"/>
              <a:t>=“3” </a:t>
            </a:r>
            <a:r>
              <a:rPr lang="en-ZA" sz="2800" dirty="0" smtClean="0">
                <a:sym typeface="Wingdings" panose="05000000000000000000" pitchFamily="2" charset="2"/>
              </a:rPr>
              <a:t> the cell will stretch over 3 columns</a:t>
            </a:r>
          </a:p>
          <a:p>
            <a:pPr marL="0" indent="0">
              <a:buNone/>
            </a:pPr>
            <a:r>
              <a:rPr lang="en-ZA" sz="2800" dirty="0" err="1" smtClean="0">
                <a:sym typeface="Wingdings" panose="05000000000000000000" pitchFamily="2" charset="2"/>
              </a:rPr>
              <a:t>rowspan</a:t>
            </a:r>
            <a:r>
              <a:rPr lang="en-ZA" sz="2800" dirty="0" smtClean="0">
                <a:sym typeface="Wingdings" panose="05000000000000000000" pitchFamily="2" charset="2"/>
              </a:rPr>
              <a:t>=“3”  the cell will stretch over 3 rows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0996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Structure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71612"/>
            <a:ext cx="34290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&lt;html&gt;</a:t>
            </a:r>
          </a:p>
          <a:p>
            <a:endParaRPr lang="en-ZA" sz="2400" b="1" dirty="0" smtClean="0"/>
          </a:p>
          <a:p>
            <a:pPr>
              <a:tabLst>
                <a:tab pos="727075" algn="l"/>
              </a:tabLst>
            </a:pPr>
            <a:r>
              <a:rPr lang="en-ZA" sz="2400" b="1" dirty="0" smtClean="0">
                <a:solidFill>
                  <a:srgbClr val="00B050"/>
                </a:solidFill>
              </a:rPr>
              <a:t>	&lt;head&gt;</a:t>
            </a:r>
          </a:p>
          <a:p>
            <a:endParaRPr lang="en-ZA" sz="2400" b="1" dirty="0" smtClean="0"/>
          </a:p>
          <a:p>
            <a:pPr>
              <a:tabLst>
                <a:tab pos="976313" algn="l"/>
              </a:tabLst>
            </a:pPr>
            <a:r>
              <a:rPr lang="en-ZA" sz="2400" b="1" dirty="0" smtClean="0"/>
              <a:t>	</a:t>
            </a:r>
            <a:r>
              <a:rPr lang="en-ZA" sz="2400" b="1" dirty="0" smtClean="0">
                <a:solidFill>
                  <a:srgbClr val="FF0000"/>
                </a:solidFill>
              </a:rPr>
              <a:t>&lt;title&gt; &lt;/title&gt;</a:t>
            </a:r>
          </a:p>
          <a:p>
            <a:endParaRPr lang="en-ZA" sz="2400" b="1" dirty="0" smtClean="0"/>
          </a:p>
          <a:p>
            <a:pPr>
              <a:tabLst>
                <a:tab pos="727075" algn="l"/>
              </a:tabLst>
            </a:pPr>
            <a:r>
              <a:rPr lang="en-ZA" sz="2400" b="1" dirty="0" smtClean="0">
                <a:solidFill>
                  <a:srgbClr val="00B050"/>
                </a:solidFill>
              </a:rPr>
              <a:t>	&lt;/head&gt;</a:t>
            </a:r>
          </a:p>
          <a:p>
            <a:endParaRPr lang="en-ZA" sz="2400" b="1" dirty="0" smtClean="0"/>
          </a:p>
          <a:p>
            <a:pPr>
              <a:tabLst>
                <a:tab pos="1433513" algn="l"/>
              </a:tabLst>
            </a:pPr>
            <a:r>
              <a:rPr lang="en-ZA" sz="2400" b="1" dirty="0" smtClean="0"/>
              <a:t>	</a:t>
            </a:r>
            <a:r>
              <a:rPr lang="en-ZA" sz="2400" b="1" dirty="0" smtClean="0">
                <a:solidFill>
                  <a:srgbClr val="990033"/>
                </a:solidFill>
              </a:rPr>
              <a:t>&lt;body&gt;</a:t>
            </a:r>
          </a:p>
          <a:p>
            <a:endParaRPr lang="en-ZA" sz="2400" b="1" dirty="0" smtClean="0">
              <a:solidFill>
                <a:srgbClr val="990033"/>
              </a:solidFill>
            </a:endParaRPr>
          </a:p>
          <a:p>
            <a:pPr>
              <a:tabLst>
                <a:tab pos="1433513" algn="l"/>
              </a:tabLst>
            </a:pPr>
            <a:r>
              <a:rPr lang="en-ZA" sz="2400" b="1" dirty="0" smtClean="0">
                <a:solidFill>
                  <a:srgbClr val="990033"/>
                </a:solidFill>
              </a:rPr>
              <a:t>	&lt;/body&gt;</a:t>
            </a:r>
          </a:p>
          <a:p>
            <a:endParaRPr lang="en-ZA" sz="2400" b="1" dirty="0" smtClean="0"/>
          </a:p>
          <a:p>
            <a:r>
              <a:rPr lang="en-ZA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&lt;/html&gt;</a:t>
            </a:r>
            <a:endParaRPr lang="en-ZA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1428736"/>
            <a:ext cx="50006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 smtClean="0"/>
              <a:t>Note: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ZA" sz="3200" dirty="0" smtClean="0"/>
              <a:t>Indentation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ZA" sz="3200" dirty="0" smtClean="0"/>
              <a:t>Each tag stops with /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ZA" sz="3200" dirty="0" smtClean="0"/>
              <a:t>head encloses the title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ZA" sz="3200" dirty="0" smtClean="0"/>
              <a:t>Body incorporates the whole program </a:t>
            </a:r>
            <a:endParaRPr lang="en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Writing and editing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We use notepad as our development tool.</a:t>
            </a:r>
          </a:p>
          <a:p>
            <a:r>
              <a:rPr lang="en-ZA" dirty="0" smtClean="0"/>
              <a:t>HTML does not require formatting</a:t>
            </a:r>
          </a:p>
          <a:p>
            <a:r>
              <a:rPr lang="en-ZA" dirty="0" smtClean="0"/>
              <a:t>We must follow the rules for HTML – like </a:t>
            </a:r>
          </a:p>
          <a:p>
            <a:pPr lvl="1"/>
            <a:r>
              <a:rPr lang="en-ZA" dirty="0" smtClean="0"/>
              <a:t>opening and closing tags, </a:t>
            </a:r>
          </a:p>
          <a:p>
            <a:pPr lvl="1"/>
            <a:r>
              <a:rPr lang="en-ZA" dirty="0" smtClean="0"/>
              <a:t>correct spelling of commands </a:t>
            </a:r>
            <a:r>
              <a:rPr lang="en-ZA" dirty="0" err="1" smtClean="0"/>
              <a:t>color</a:t>
            </a:r>
            <a:r>
              <a:rPr lang="en-ZA" dirty="0" smtClean="0"/>
              <a:t> not colour</a:t>
            </a:r>
          </a:p>
          <a:p>
            <a:pPr lvl="1"/>
            <a:r>
              <a:rPr lang="en-ZA" dirty="0" smtClean="0"/>
              <a:t>Structure of a program – using indentations helps us see if we have left an important part out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Basic Document Tags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2926080"/>
        </p:xfrm>
        <a:graphic>
          <a:graphicData uri="http://schemas.openxmlformats.org/drawingml/2006/table">
            <a:tbl>
              <a:tblPr firstRow="1" firstCol="1" lastRow="1" bandRow="1">
                <a:tableStyleId>{5940675A-B579-460E-94D1-54222C63F5DA}</a:tableStyleId>
              </a:tblPr>
              <a:tblGrid>
                <a:gridCol w="2400288"/>
                <a:gridCol w="3086112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Opening Tag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Closing Tag</a:t>
                      </a:r>
                      <a:endParaRPr lang="en-ZA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Basic Document Tags 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0"/>
                      <a:r>
                        <a:rPr lang="en-ZA" sz="3600" dirty="0" smtClean="0"/>
                        <a:t>&lt;html&gt;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&lt;head&gt;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&lt;title&gt;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&lt;body&gt;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0" indent="0"/>
                      <a:r>
                        <a:rPr lang="en-ZA" sz="3600" dirty="0" smtClean="0"/>
                        <a:t>&lt;/html&gt;</a:t>
                      </a:r>
                    </a:p>
                    <a:p>
                      <a:pPr marL="539750" indent="0"/>
                      <a:r>
                        <a:rPr lang="en-ZA" sz="3600" dirty="0" smtClean="0"/>
                        <a:t>&lt;/head&gt;</a:t>
                      </a:r>
                    </a:p>
                    <a:p>
                      <a:pPr marL="539750" indent="0"/>
                      <a:r>
                        <a:rPr lang="en-ZA" sz="3600" dirty="0" smtClean="0"/>
                        <a:t>&lt;/title&gt;</a:t>
                      </a:r>
                    </a:p>
                    <a:p>
                      <a:pPr marL="539750" indent="0"/>
                      <a:r>
                        <a:rPr lang="en-ZA" sz="3600" dirty="0" smtClean="0"/>
                        <a:t>&lt;/Body</a:t>
                      </a:r>
                      <a:endParaRPr lang="en-ZA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Text Heading Styles 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2500306"/>
          <a:ext cx="7943848" cy="2926080"/>
        </p:xfrm>
        <a:graphic>
          <a:graphicData uri="http://schemas.openxmlformats.org/drawingml/2006/table">
            <a:tbl>
              <a:tblPr firstRow="1" firstCol="1" lastRow="1" bandRow="1">
                <a:tableStyleId>{5940675A-B579-460E-94D1-54222C63F5DA}</a:tableStyleId>
              </a:tblPr>
              <a:tblGrid>
                <a:gridCol w="2114536"/>
                <a:gridCol w="3086112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Opening Tag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Closing Tag</a:t>
                      </a:r>
                      <a:endParaRPr lang="en-ZA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Heading elements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0"/>
                      <a:r>
                        <a:rPr lang="en-ZA" sz="3600" dirty="0" smtClean="0"/>
                        <a:t>&lt;h1&gt;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&lt;h2&gt;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…….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&lt;h6&gt;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0" indent="0"/>
                      <a:r>
                        <a:rPr lang="en-ZA" sz="3600" baseline="0" dirty="0" smtClean="0"/>
                        <a:t> &lt;/h1&gt;</a:t>
                      </a:r>
                    </a:p>
                    <a:p>
                      <a:pPr marL="539750" indent="0"/>
                      <a:r>
                        <a:rPr lang="en-ZA" sz="3600" baseline="0" dirty="0" smtClean="0"/>
                        <a:t>&lt;/h2&gt;</a:t>
                      </a:r>
                    </a:p>
                    <a:p>
                      <a:pPr marL="539750" indent="0"/>
                      <a:r>
                        <a:rPr lang="en-ZA" sz="3600" baseline="0" dirty="0" smtClean="0"/>
                        <a:t>…….</a:t>
                      </a:r>
                    </a:p>
                    <a:p>
                      <a:pPr marL="539750" indent="0"/>
                      <a:r>
                        <a:rPr lang="en-ZA" sz="3600" baseline="0" dirty="0" smtClean="0"/>
                        <a:t>&lt;/h6&gt;</a:t>
                      </a:r>
                      <a:endParaRPr lang="en-ZA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Text elements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2500306"/>
          <a:ext cx="7943848" cy="2377440"/>
        </p:xfrm>
        <a:graphic>
          <a:graphicData uri="http://schemas.openxmlformats.org/drawingml/2006/table">
            <a:tbl>
              <a:tblPr firstRow="1" firstCol="1" lastRow="1" bandRow="1">
                <a:tableStyleId>{5940675A-B579-460E-94D1-54222C63F5DA}</a:tableStyleId>
              </a:tblPr>
              <a:tblGrid>
                <a:gridCol w="2114536"/>
                <a:gridCol w="3086112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Opening Tag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Closing Tag</a:t>
                      </a:r>
                      <a:endParaRPr lang="en-ZA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Text</a:t>
                      </a:r>
                    </a:p>
                    <a:p>
                      <a:r>
                        <a:rPr lang="en-ZA" sz="3600" dirty="0" smtClean="0"/>
                        <a:t>elements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0"/>
                      <a:r>
                        <a:rPr lang="en-ZA" sz="3600" dirty="0" smtClean="0"/>
                        <a:t>&lt;p&gt;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&lt;</a:t>
                      </a:r>
                      <a:r>
                        <a:rPr lang="en-ZA" sz="3600" dirty="0" err="1" smtClean="0"/>
                        <a:t>br</a:t>
                      </a:r>
                      <a:r>
                        <a:rPr lang="en-ZA" sz="3600" baseline="0" dirty="0" smtClean="0"/>
                        <a:t>/&gt;</a:t>
                      </a:r>
                    </a:p>
                    <a:p>
                      <a:pPr marL="354013" indent="0"/>
                      <a:r>
                        <a:rPr lang="en-ZA" sz="3600" baseline="0" dirty="0" smtClean="0"/>
                        <a:t>&lt;hr/&gt;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0" indent="0"/>
                      <a:r>
                        <a:rPr lang="en-ZA" sz="3600" baseline="0" dirty="0" smtClean="0"/>
                        <a:t> &lt;/p&gt;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Text Formatting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2500306"/>
          <a:ext cx="8358246" cy="1828800"/>
        </p:xfrm>
        <a:graphic>
          <a:graphicData uri="http://schemas.openxmlformats.org/drawingml/2006/table">
            <a:tbl>
              <a:tblPr firstRow="1" firstCol="1" lastRow="1" bandRow="1">
                <a:tableStyleId>{5940675A-B579-460E-94D1-54222C63F5DA}</a:tableStyleId>
              </a:tblPr>
              <a:tblGrid>
                <a:gridCol w="2500330"/>
                <a:gridCol w="3000396"/>
                <a:gridCol w="2857520"/>
              </a:tblGrid>
              <a:tr h="370840">
                <a:tc>
                  <a:txBody>
                    <a:bodyPr/>
                    <a:lstStyle/>
                    <a:p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Opening Tag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Closing Tag</a:t>
                      </a:r>
                      <a:endParaRPr lang="en-ZA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3600" dirty="0" smtClean="0"/>
                        <a:t>Text Formatting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4013" indent="0"/>
                      <a:r>
                        <a:rPr lang="en-ZA" sz="3600" dirty="0" smtClean="0"/>
                        <a:t>&lt;b&gt;</a:t>
                      </a:r>
                    </a:p>
                    <a:p>
                      <a:pPr marL="354013" indent="0"/>
                      <a:r>
                        <a:rPr lang="en-ZA" sz="3600" dirty="0" smtClean="0"/>
                        <a:t>&lt;</a:t>
                      </a:r>
                      <a:r>
                        <a:rPr lang="en-ZA" sz="3600" dirty="0" err="1" smtClean="0"/>
                        <a:t>i</a:t>
                      </a:r>
                      <a:r>
                        <a:rPr lang="en-ZA" sz="3600" dirty="0" smtClean="0"/>
                        <a:t>&gt;</a:t>
                      </a:r>
                      <a:endParaRPr lang="en-Z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39750" indent="0"/>
                      <a:r>
                        <a:rPr lang="en-ZA" sz="3600" baseline="0" dirty="0" smtClean="0"/>
                        <a:t>&lt;/b&gt;</a:t>
                      </a:r>
                    </a:p>
                    <a:p>
                      <a:pPr marL="539750" indent="0"/>
                      <a:r>
                        <a:rPr lang="en-ZA" sz="3600" baseline="0" dirty="0" smtClean="0"/>
                        <a:t>&lt;/</a:t>
                      </a:r>
                      <a:r>
                        <a:rPr lang="en-ZA" sz="3600" baseline="0" dirty="0" err="1" smtClean="0"/>
                        <a:t>i</a:t>
                      </a:r>
                      <a:r>
                        <a:rPr lang="en-ZA" sz="3600" baseline="0" dirty="0" smtClean="0"/>
                        <a:t>&gt;</a:t>
                      </a:r>
                      <a:endParaRPr lang="en-ZA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HTML Tag Descriptions</a:t>
            </a:r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428596" y="1571612"/>
            <a:ext cx="842968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ZA" sz="3200" dirty="0" smtClean="0"/>
              <a:t>&lt;html&gt; Defines an HTML document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&lt;body&gt; Defines the document's body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&lt;h1&gt; to &lt;h6&gt; Defines header 1 to header 6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&lt;p&gt; Defines a paragraph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</a:t>
            </a:r>
            <a:r>
              <a:rPr lang="en-ZA" sz="3200" dirty="0" err="1" smtClean="0"/>
              <a:t>br</a:t>
            </a:r>
            <a:r>
              <a:rPr lang="en-ZA" sz="3200" dirty="0" smtClean="0"/>
              <a:t>&gt; Inserts a single line break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&lt;hr&gt; Defines a horizontal rule</a:t>
            </a:r>
          </a:p>
          <a:p>
            <a:pPr>
              <a:spcAft>
                <a:spcPts val="1800"/>
              </a:spcAft>
            </a:pPr>
            <a:r>
              <a:rPr lang="en-ZA" sz="3200" dirty="0" smtClean="0"/>
              <a:t>&lt;!--&gt; Defines a comment</a:t>
            </a:r>
            <a:endParaRPr lang="en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04BB6"/>
      </a:hlink>
      <a:folHlink>
        <a:srgbClr val="F33E0D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04BB6"/>
        </a:hlink>
        <a:folHlink>
          <a:srgbClr val="F33E0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</Template>
  <TotalTime>393</TotalTime>
  <Words>615</Words>
  <Application>Microsoft Office PowerPoint</Application>
  <PresentationFormat>On-screen Show (4:3)</PresentationFormat>
  <Paragraphs>187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temp</vt:lpstr>
      <vt:lpstr>HTML</vt:lpstr>
      <vt:lpstr>Tags</vt:lpstr>
      <vt:lpstr>Structure</vt:lpstr>
      <vt:lpstr>Writing and editing</vt:lpstr>
      <vt:lpstr>Basic Document Tags</vt:lpstr>
      <vt:lpstr>Text Heading Styles </vt:lpstr>
      <vt:lpstr>Text elements</vt:lpstr>
      <vt:lpstr>Text Formatting</vt:lpstr>
      <vt:lpstr>HTML Tag Descriptions</vt:lpstr>
      <vt:lpstr>HTML Tag Descriptions cont.</vt:lpstr>
      <vt:lpstr>Hyperlinks</vt:lpstr>
      <vt:lpstr>Use of Colours</vt:lpstr>
      <vt:lpstr>Colours</vt:lpstr>
      <vt:lpstr>Displaying text</vt:lpstr>
      <vt:lpstr>PowerPoint Presentation</vt:lpstr>
      <vt:lpstr>PowerPoint Presentation</vt:lpstr>
      <vt:lpstr>PowerPoint Presentation</vt:lpstr>
      <vt:lpstr>Tables</vt:lpstr>
      <vt:lpstr>A table can have:</vt:lpstr>
      <vt:lpstr>And finally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vera</dc:creator>
  <cp:lastModifiedBy>Vera Alexander</cp:lastModifiedBy>
  <cp:revision>32</cp:revision>
  <dcterms:created xsi:type="dcterms:W3CDTF">2017-05-18T08:13:03Z</dcterms:created>
  <dcterms:modified xsi:type="dcterms:W3CDTF">2018-08-02T19:31:39Z</dcterms:modified>
</cp:coreProperties>
</file>